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7" r:id="rId1"/>
  </p:sldMasterIdLst>
  <p:notesMasterIdLst>
    <p:notesMasterId r:id="rId21"/>
  </p:notesMasterIdLst>
  <p:handoutMasterIdLst>
    <p:handoutMasterId r:id="rId22"/>
  </p:handoutMasterIdLst>
  <p:sldIdLst>
    <p:sldId id="342" r:id="rId2"/>
    <p:sldId id="350" r:id="rId3"/>
    <p:sldId id="351" r:id="rId4"/>
    <p:sldId id="352" r:id="rId5"/>
    <p:sldId id="366" r:id="rId6"/>
    <p:sldId id="353" r:id="rId7"/>
    <p:sldId id="354" r:id="rId8"/>
    <p:sldId id="359" r:id="rId9"/>
    <p:sldId id="364" r:id="rId10"/>
    <p:sldId id="358" r:id="rId11"/>
    <p:sldId id="355" r:id="rId12"/>
    <p:sldId id="356" r:id="rId13"/>
    <p:sldId id="357" r:id="rId14"/>
    <p:sldId id="360" r:id="rId15"/>
    <p:sldId id="361" r:id="rId16"/>
    <p:sldId id="365" r:id="rId17"/>
    <p:sldId id="363" r:id="rId18"/>
    <p:sldId id="362" r:id="rId19"/>
    <p:sldId id="316" r:id="rId20"/>
  </p:sldIdLst>
  <p:sldSz cx="12192000" cy="6858000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빙그레 따옴체" panose="02030503000000000000" pitchFamily="18" charset="-127"/>
      <p:regular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6" userDrawn="1">
          <p15:clr>
            <a:srgbClr val="A4A3A4"/>
          </p15:clr>
        </p15:guide>
        <p15:guide id="2" pos="4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5E0B4"/>
    <a:srgbClr val="FABFA4"/>
    <a:srgbClr val="42C9A8"/>
    <a:srgbClr val="3A88CA"/>
    <a:srgbClr val="3737DD"/>
    <a:srgbClr val="3D7AC3"/>
    <a:srgbClr val="FDB18D"/>
    <a:srgbClr val="9E77B8"/>
    <a:srgbClr val="297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053" autoAdjust="0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>
        <p:guide orient="horz" pos="3226"/>
        <p:guide pos="4838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Team 5 Burndown</a:t>
            </a:r>
            <a:r>
              <a:rPr lang="en-US" altLang="ko-KR" baseline="0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Chart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 Tasks Remaining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Sheet1!$A$2:$A$17</c:f>
              <c:strCache>
                <c:ptCount val="16"/>
                <c:pt idx="0">
                  <c:v>1주차</c:v>
                </c:pt>
                <c:pt idx="1">
                  <c:v>2주차</c:v>
                </c:pt>
                <c:pt idx="2">
                  <c:v>3주차</c:v>
                </c:pt>
                <c:pt idx="3">
                  <c:v>4주차</c:v>
                </c:pt>
                <c:pt idx="4">
                  <c:v>5주차</c:v>
                </c:pt>
                <c:pt idx="5">
                  <c:v>6주차</c:v>
                </c:pt>
                <c:pt idx="6">
                  <c:v>7주차</c:v>
                </c:pt>
                <c:pt idx="7">
                  <c:v>8주차</c:v>
                </c:pt>
                <c:pt idx="8">
                  <c:v>9주차</c:v>
                </c:pt>
                <c:pt idx="9">
                  <c:v>10주차</c:v>
                </c:pt>
                <c:pt idx="10">
                  <c:v>11주차</c:v>
                </c:pt>
                <c:pt idx="11">
                  <c:v>12주차</c:v>
                </c:pt>
                <c:pt idx="12">
                  <c:v>13주차</c:v>
                </c:pt>
                <c:pt idx="13">
                  <c:v>14주차</c:v>
                </c:pt>
                <c:pt idx="14">
                  <c:v>15주차</c:v>
                </c:pt>
                <c:pt idx="15">
                  <c:v>16주차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100</c:v>
                </c:pt>
                <c:pt idx="1">
                  <c:v>93</c:v>
                </c:pt>
                <c:pt idx="2">
                  <c:v>86</c:v>
                </c:pt>
                <c:pt idx="3">
                  <c:v>80</c:v>
                </c:pt>
                <c:pt idx="4">
                  <c:v>73</c:v>
                </c:pt>
                <c:pt idx="5">
                  <c:v>67</c:v>
                </c:pt>
                <c:pt idx="6">
                  <c:v>60</c:v>
                </c:pt>
                <c:pt idx="7">
                  <c:v>53</c:v>
                </c:pt>
                <c:pt idx="8">
                  <c:v>47</c:v>
                </c:pt>
                <c:pt idx="9">
                  <c:v>40</c:v>
                </c:pt>
                <c:pt idx="10">
                  <c:v>33</c:v>
                </c:pt>
                <c:pt idx="11">
                  <c:v>26</c:v>
                </c:pt>
                <c:pt idx="12">
                  <c:v>20</c:v>
                </c:pt>
                <c:pt idx="13">
                  <c:v>14</c:v>
                </c:pt>
                <c:pt idx="14">
                  <c:v>7</c:v>
                </c:pt>
                <c:pt idx="15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 Tasks Ramaining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Sheet1!$A$2:$A$17</c:f>
              <c:strCache>
                <c:ptCount val="16"/>
                <c:pt idx="0">
                  <c:v>1주차</c:v>
                </c:pt>
                <c:pt idx="1">
                  <c:v>2주차</c:v>
                </c:pt>
                <c:pt idx="2">
                  <c:v>3주차</c:v>
                </c:pt>
                <c:pt idx="3">
                  <c:v>4주차</c:v>
                </c:pt>
                <c:pt idx="4">
                  <c:v>5주차</c:v>
                </c:pt>
                <c:pt idx="5">
                  <c:v>6주차</c:v>
                </c:pt>
                <c:pt idx="6">
                  <c:v>7주차</c:v>
                </c:pt>
                <c:pt idx="7">
                  <c:v>8주차</c:v>
                </c:pt>
                <c:pt idx="8">
                  <c:v>9주차</c:v>
                </c:pt>
                <c:pt idx="9">
                  <c:v>10주차</c:v>
                </c:pt>
                <c:pt idx="10">
                  <c:v>11주차</c:v>
                </c:pt>
                <c:pt idx="11">
                  <c:v>12주차</c:v>
                </c:pt>
                <c:pt idx="12">
                  <c:v>13주차</c:v>
                </c:pt>
                <c:pt idx="13">
                  <c:v>14주차</c:v>
                </c:pt>
                <c:pt idx="14">
                  <c:v>15주차</c:v>
                </c:pt>
                <c:pt idx="15">
                  <c:v>16주차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100</c:v>
                </c:pt>
                <c:pt idx="1">
                  <c:v>98</c:v>
                </c:pt>
                <c:pt idx="2">
                  <c:v>97</c:v>
                </c:pt>
                <c:pt idx="3">
                  <c:v>95</c:v>
                </c:pt>
                <c:pt idx="4">
                  <c:v>80</c:v>
                </c:pt>
                <c:pt idx="5">
                  <c:v>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220088"/>
        <c:axId val="404218128"/>
      </c:lineChart>
      <c:catAx>
        <c:axId val="404220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 smtClean="0"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Timeline</a:t>
                </a:r>
                <a:endParaRPr lang="ko-KR" altLang="en-US" sz="2000" dirty="0"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218128"/>
        <c:crosses val="autoZero"/>
        <c:auto val="1"/>
        <c:lblAlgn val="ctr"/>
        <c:lblOffset val="100"/>
        <c:noMultiLvlLbl val="0"/>
      </c:catAx>
      <c:valAx>
        <c:axId val="40421812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 smtClean="0"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Effort</a:t>
                </a:r>
                <a:endParaRPr lang="ko-KR" altLang="en-US" sz="2000" dirty="0"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220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672934714601867"/>
          <c:y val="0.91228380597050174"/>
          <c:w val="0.42234067943268899"/>
          <c:h val="8.54935015999010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t>26.04.2020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t>26.04.2020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625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완료</a:t>
            </a:r>
            <a:endParaRPr lang="en-US" altLang="ko-KR" dirty="0" smtClean="0"/>
          </a:p>
          <a:p>
            <a:r>
              <a:rPr lang="ko-KR" altLang="en-US" dirty="0" smtClean="0"/>
              <a:t>주황색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개발 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QR</a:t>
            </a:r>
            <a:r>
              <a:rPr lang="ko-KR" altLang="en-US" dirty="0" smtClean="0"/>
              <a:t>코드 기능의 예시 사진입니다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21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세가지 페이지로 나눠서 개발 중인데 개발 현황을 한눈에 볼 수 있도록 번다운 차트를 그렸습니다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아직 초기 인터페이스 개발단계고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개발에 </a:t>
            </a:r>
            <a:r>
              <a:rPr lang="ko-KR" altLang="en-US" dirty="0" err="1" smtClean="0"/>
              <a:t>익숙치</a:t>
            </a:r>
            <a:r>
              <a:rPr lang="ko-KR" altLang="en-US" dirty="0" smtClean="0"/>
              <a:t> 않아 진도가 더디지만 앞으로 지속적인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공부와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관련 개발을</a:t>
            </a:r>
            <a:r>
              <a:rPr lang="ko-KR" altLang="en-US" baseline="0" dirty="0" smtClean="0"/>
              <a:t> 하게 되면 속도가 붙을 것으로 예상됩니다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4746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계획 수립단계에서부터 매주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회씩 </a:t>
            </a:r>
            <a:r>
              <a:rPr lang="ko-KR" altLang="en-US" dirty="0" err="1" smtClean="0"/>
              <a:t>멘토님과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카카오톡을</a:t>
            </a:r>
            <a:r>
              <a:rPr lang="ko-KR" altLang="en-US" dirty="0" smtClean="0"/>
              <a:t> 통해 질문과 방향성에 대해 </a:t>
            </a:r>
            <a:r>
              <a:rPr lang="ko-KR" altLang="en-US" baseline="0" dirty="0" smtClean="0"/>
              <a:t>이야기를 나눴습니다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이번 중간 보고 후 </a:t>
            </a:r>
            <a:r>
              <a:rPr lang="ko-KR" altLang="en-US" dirty="0" err="1" smtClean="0"/>
              <a:t>멘토님께도</a:t>
            </a:r>
            <a:r>
              <a:rPr lang="ko-KR" altLang="en-US" dirty="0" smtClean="0"/>
              <a:t> 중간 보고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한후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이전 문제를 해결하고 나머지 기능들을 개발하는 방향으로 갈 예정입니다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저희의 최종 목표는 대표님께서 이 사진에 말씀하셨다시피 주 고객인 </a:t>
            </a:r>
            <a:r>
              <a:rPr lang="ko-KR" altLang="en-US" baseline="0" dirty="0" err="1" smtClean="0"/>
              <a:t>캔시머를</a:t>
            </a:r>
            <a:r>
              <a:rPr lang="ko-KR" altLang="en-US" baseline="0" dirty="0" smtClean="0"/>
              <a:t> 구매한 자영업자들이 지속적으로 수익을 만들 수 있도록 도움을 주는 </a:t>
            </a:r>
            <a:r>
              <a:rPr lang="ko-KR" altLang="en-US" baseline="0" dirty="0" err="1" smtClean="0"/>
              <a:t>앱을</a:t>
            </a:r>
            <a:r>
              <a:rPr lang="ko-KR" altLang="en-US" baseline="0" dirty="0" smtClean="0"/>
              <a:t> 만드는 것입니다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647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팀원 이탈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원래는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명으로 구성된 팀이었으나 모든 조의 팀 구성이 </a:t>
            </a:r>
            <a:r>
              <a:rPr lang="ko-KR" altLang="en-US" dirty="0" err="1" smtClean="0"/>
              <a:t>끝난후</a:t>
            </a:r>
            <a:r>
              <a:rPr lang="ko-KR" altLang="en-US" dirty="0" smtClean="0"/>
              <a:t> 갑작스레 팀장이 빠지게</a:t>
            </a:r>
            <a:r>
              <a:rPr lang="ko-KR" altLang="en-US" baseline="0" dirty="0" smtClean="0"/>
              <a:t> 되어서 현재는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명에서 프로젝트를 </a:t>
            </a:r>
            <a:r>
              <a:rPr lang="ko-KR" altLang="en-US" baseline="0" dirty="0" err="1" smtClean="0"/>
              <a:t>이끌어가야하는</a:t>
            </a:r>
            <a:r>
              <a:rPr lang="ko-KR" altLang="en-US" baseline="0" dirty="0" smtClean="0"/>
              <a:t> 상황입니다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각 팀원의 부담이 늘어서 조금 진도가 느리게 빠지는 면이 있습니다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기존 </a:t>
            </a:r>
            <a:r>
              <a:rPr lang="en-US" altLang="ko-KR" dirty="0" err="1" smtClean="0"/>
              <a:t>sw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저희 </a:t>
            </a:r>
            <a:r>
              <a:rPr lang="ko-KR" altLang="en-US" baseline="0" dirty="0" err="1" smtClean="0"/>
              <a:t>앱</a:t>
            </a:r>
            <a:r>
              <a:rPr lang="ko-KR" altLang="en-US" baseline="0" dirty="0" smtClean="0"/>
              <a:t> 말고 기존에 웹 형식의 </a:t>
            </a:r>
            <a:r>
              <a:rPr lang="en-US" altLang="ko-KR" baseline="0" dirty="0" err="1" smtClean="0"/>
              <a:t>sw</a:t>
            </a:r>
            <a:r>
              <a:rPr lang="ko-KR" altLang="en-US" baseline="0" dirty="0" smtClean="0"/>
              <a:t>가 있었는데 </a:t>
            </a:r>
            <a:r>
              <a:rPr lang="ko-KR" altLang="en-US" baseline="0" dirty="0" err="1" smtClean="0"/>
              <a:t>멘토님께서</a:t>
            </a:r>
            <a:r>
              <a:rPr lang="ko-KR" altLang="en-US" baseline="0" dirty="0" smtClean="0"/>
              <a:t> 이 </a:t>
            </a:r>
            <a:r>
              <a:rPr lang="en-US" altLang="ko-KR" baseline="0" dirty="0" err="1" smtClean="0"/>
              <a:t>sw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앱의</a:t>
            </a:r>
            <a:r>
              <a:rPr lang="ko-KR" altLang="en-US" baseline="0" dirty="0" smtClean="0"/>
              <a:t> 연동을 요구하셨습니다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그런데 웹을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개발한 외주 업체에서 관련 자료를 제공해주는 데에 있어 </a:t>
            </a:r>
            <a:r>
              <a:rPr lang="en-US" altLang="ko-KR" baseline="0" dirty="0" smtClean="0"/>
              <a:t>100</a:t>
            </a:r>
            <a:r>
              <a:rPr lang="ko-KR" altLang="en-US" baseline="0" dirty="0" smtClean="0"/>
              <a:t>만원의 이전비용을 요구해서 계획에 차질이 생겼습니다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815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원래 프로젝트 계획의 우선순위입니다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 웹 업그레이드 후 연동되는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여건이 된다면 제품판매가 가능한 플랫폼을 구축하는 것이었습니다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이전비용에 대해서는 </a:t>
            </a:r>
            <a:r>
              <a:rPr lang="ko-KR" altLang="en-US" baseline="0" dirty="0" err="1" smtClean="0"/>
              <a:t>멘토측에서</a:t>
            </a:r>
            <a:r>
              <a:rPr lang="ko-KR" altLang="en-US" baseline="0" dirty="0" smtClean="0"/>
              <a:t> 기업이 값을 치른다 하셨는데 저희 입장에서는 적은 비용도 아니고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부담도 돼서 </a:t>
            </a:r>
            <a:r>
              <a:rPr lang="ko-KR" altLang="en-US" baseline="0" dirty="0" err="1" smtClean="0"/>
              <a:t>멘토님과</a:t>
            </a:r>
            <a:r>
              <a:rPr lang="ko-KR" altLang="en-US" baseline="0" dirty="0" smtClean="0"/>
              <a:t> 상의 후 한가지 확실한 결과물을 내기 위해 웹은 미루고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앱</a:t>
            </a:r>
            <a:r>
              <a:rPr lang="ko-KR" altLang="en-US" baseline="0" dirty="0" smtClean="0"/>
              <a:t> 개발 위주로 프로젝트를 진행하기로 수정했습니다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앱</a:t>
            </a:r>
            <a:r>
              <a:rPr lang="ko-KR" altLang="en-US" baseline="0" dirty="0" smtClean="0"/>
              <a:t> 인터페이스 개발 후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이전 받아 관련 기능들을 개발할 계획입니다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393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향후 계획은 변경된 계획에 맞춰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자료를 외주에서 이전 받게 되면 그와</a:t>
            </a:r>
            <a:r>
              <a:rPr lang="ko-KR" altLang="en-US" baseline="0" dirty="0" smtClean="0"/>
              <a:t> 관련된 나머지 기능들을 구현하고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마지막에 디자인 적인 부분에서 통일성과 </a:t>
            </a:r>
            <a:r>
              <a:rPr lang="ko-KR" altLang="en-US" baseline="0" dirty="0" err="1" smtClean="0"/>
              <a:t>가독성</a:t>
            </a:r>
            <a:r>
              <a:rPr lang="ko-KR" altLang="en-US" baseline="0" dirty="0" smtClean="0"/>
              <a:t> 면을 보충할 계획입니다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1039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이건 저희의 처음에 계획했던 </a:t>
            </a:r>
            <a:r>
              <a:rPr lang="ko-KR" altLang="en-US" dirty="0" err="1" smtClean="0"/>
              <a:t>마일스톤입니다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 </a:t>
            </a:r>
            <a:r>
              <a:rPr lang="ko-KR" altLang="en-US" dirty="0" smtClean="0"/>
              <a:t>구축 후 각 페이지들을 개발하는 것이 처음 계획이었습니다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애로사항으로 인해 계획이 변경되었기 때문에 이렇게 변경되었습니다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5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전체적으로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작업이 많기 때문에 따로 나누기 보다는 페이지를 나눠서 분담하기로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링크에 인터페이스 개발과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관련 개발이 모두 포함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공부의 양 증가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58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프로젝트에 관해 간단히 소개해드리자면 저희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멘토</a:t>
            </a:r>
            <a:r>
              <a:rPr lang="ko-KR" altLang="en-US" baseline="0" dirty="0" smtClean="0"/>
              <a:t> 기업은 </a:t>
            </a:r>
            <a:r>
              <a:rPr lang="ko-KR" altLang="en-US" baseline="0" dirty="0" err="1" smtClean="0"/>
              <a:t>캔시머를</a:t>
            </a:r>
            <a:r>
              <a:rPr lang="ko-KR" altLang="en-US" baseline="0" dirty="0" smtClean="0"/>
              <a:t> 만드는 회사입니다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캔시머란</a:t>
            </a:r>
            <a:r>
              <a:rPr lang="ko-KR" altLang="en-US" dirty="0" smtClean="0"/>
              <a:t> 외식 산업 분야에서 플라스틱 컵을 대체하고자 캔을 이용해 식품을 포장하는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캔을 만드는 건 그림의 기계가 하지만 캔에 구분이 가능한 라벨지가 필요합니다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가게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고객마다 자신이 원하는 </a:t>
            </a:r>
            <a:r>
              <a:rPr lang="ko-KR" altLang="en-US" baseline="0" dirty="0" err="1" smtClean="0"/>
              <a:t>라벨지를</a:t>
            </a:r>
            <a:r>
              <a:rPr lang="ko-KR" altLang="en-US" baseline="0" dirty="0" smtClean="0"/>
              <a:t> 붙일 수 있도록 </a:t>
            </a:r>
            <a:r>
              <a:rPr lang="ko-KR" altLang="en-US" baseline="0" dirty="0" err="1" smtClean="0"/>
              <a:t>커스텀화할</a:t>
            </a:r>
            <a:r>
              <a:rPr lang="ko-KR" altLang="en-US" baseline="0" dirty="0" smtClean="0"/>
              <a:t> 수 있는 </a:t>
            </a:r>
            <a:r>
              <a:rPr lang="ko-KR" altLang="en-US" baseline="0" dirty="0" err="1" smtClean="0"/>
              <a:t>앱을</a:t>
            </a:r>
            <a:r>
              <a:rPr lang="ko-KR" altLang="en-US" baseline="0" dirty="0" smtClean="0"/>
              <a:t> 만드는 것이 저희의 목표입니다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53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요약도입니다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소비자가 해당 가게의 라벨을 꾸미면 </a:t>
            </a:r>
            <a:r>
              <a:rPr lang="ko-KR" altLang="en-US" baseline="0" dirty="0" smtClean="0"/>
              <a:t>매장관리자가 </a:t>
            </a:r>
            <a:r>
              <a:rPr lang="ko-KR" altLang="en-US" baseline="0" dirty="0" smtClean="0"/>
              <a:t>그것을 인쇄해 </a:t>
            </a:r>
            <a:r>
              <a:rPr lang="ko-KR" altLang="en-US" baseline="0" dirty="0" err="1" smtClean="0"/>
              <a:t>캔시머에</a:t>
            </a:r>
            <a:r>
              <a:rPr lang="ko-KR" altLang="en-US" baseline="0" dirty="0" smtClean="0"/>
              <a:t> 부착하여 음료를 판매하는 방식입니다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운영자는 매장관리자들의 라벨과 가게 정보를 관리하는 역할입니다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8988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필요하다고 생각한 기능들을 정리해보았습니다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저희가 개발할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총 세가지 페이지로 나눌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캔시머를</a:t>
            </a:r>
            <a:r>
              <a:rPr lang="ko-KR" altLang="en-US" dirty="0" smtClean="0"/>
              <a:t> 구매한 매장들을 관리하는 운영자 </a:t>
            </a:r>
            <a:endParaRPr lang="en-US" altLang="ko-KR" dirty="0" smtClean="0"/>
          </a:p>
          <a:p>
            <a:r>
              <a:rPr lang="ko-KR" altLang="en-US" dirty="0" smtClean="0"/>
              <a:t>소비자들의 </a:t>
            </a:r>
            <a:r>
              <a:rPr lang="ko-KR" altLang="en-US" dirty="0" err="1" smtClean="0"/>
              <a:t>라벨지</a:t>
            </a:r>
            <a:r>
              <a:rPr lang="ko-KR" altLang="en-US" dirty="0" smtClean="0"/>
              <a:t> 주문을 관리하는 매장관리자</a:t>
            </a:r>
            <a:endParaRPr lang="en-US" altLang="ko-KR" dirty="0" smtClean="0"/>
          </a:p>
          <a:p>
            <a:r>
              <a:rPr lang="ko-KR" altLang="en-US" dirty="0" err="1" smtClean="0"/>
              <a:t>라벨지를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커스텀하는</a:t>
            </a:r>
            <a:r>
              <a:rPr lang="ko-KR" altLang="en-US" dirty="0" smtClean="0"/>
              <a:t> 소비자</a:t>
            </a:r>
            <a:endParaRPr lang="en-US" altLang="ko-KR" dirty="0" smtClean="0"/>
          </a:p>
          <a:p>
            <a:r>
              <a:rPr lang="ko-KR" altLang="en-US" dirty="0" smtClean="0"/>
              <a:t>이 세가지로 나뉘며 주요 고객은 </a:t>
            </a:r>
            <a:r>
              <a:rPr lang="ko-KR" altLang="en-US" dirty="0" err="1" smtClean="0"/>
              <a:t>캔시머</a:t>
            </a:r>
            <a:r>
              <a:rPr lang="ko-KR" altLang="en-US" baseline="0" dirty="0" smtClean="0"/>
              <a:t> 기계를 소유한 매장관리자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자영업자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들입니다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권한면에서는</a:t>
            </a:r>
            <a:r>
              <a:rPr lang="ko-KR" altLang="en-US" baseline="0" dirty="0" smtClean="0"/>
              <a:t> 운영자와 매장관리자는 구분을 위해 </a:t>
            </a:r>
            <a:r>
              <a:rPr lang="ko-KR" altLang="en-US" baseline="0" dirty="0" err="1" smtClean="0"/>
              <a:t>로그인이</a:t>
            </a:r>
            <a:r>
              <a:rPr lang="ko-KR" altLang="en-US" baseline="0" dirty="0" smtClean="0"/>
              <a:t> 필요하고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소비자는 로그인 </a:t>
            </a:r>
            <a:r>
              <a:rPr lang="ko-KR" altLang="en-US" baseline="0" dirty="0" err="1" smtClean="0"/>
              <a:t>필요없이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라벨지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커스텀이</a:t>
            </a:r>
            <a:r>
              <a:rPr lang="ko-KR" altLang="en-US" baseline="0" dirty="0" smtClean="0"/>
              <a:t> 가능합니다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8323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완료</a:t>
            </a:r>
            <a:endParaRPr lang="en-US" altLang="ko-KR" dirty="0" smtClean="0"/>
          </a:p>
          <a:p>
            <a:r>
              <a:rPr lang="ko-KR" altLang="en-US" dirty="0" smtClean="0"/>
              <a:t>주황색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개발 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앞서 </a:t>
            </a:r>
            <a:r>
              <a:rPr lang="ko-KR" altLang="en-US" dirty="0" err="1" smtClean="0"/>
              <a:t>설명드린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페이지 중 운영자 페이지부터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필요한 기능은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 나뉜다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개발된 기능의 화면은 오른쪽과 같이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신규 매장을 생성하고 정보를 볼 수가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97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완료</a:t>
            </a:r>
            <a:endParaRPr lang="en-US" altLang="ko-KR" dirty="0" smtClean="0"/>
          </a:p>
          <a:p>
            <a:r>
              <a:rPr lang="ko-KR" altLang="en-US" dirty="0" smtClean="0"/>
              <a:t>주황색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개발 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기존 정보에 대해 정보를 수정할 수도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홈 화면에서는 </a:t>
            </a:r>
            <a:r>
              <a:rPr lang="ko-KR" altLang="en-US" dirty="0" err="1" smtClean="0"/>
              <a:t>캔시머가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입점된</a:t>
            </a:r>
            <a:r>
              <a:rPr lang="ko-KR" altLang="en-US" dirty="0" smtClean="0"/>
              <a:t> 가게들의 정보를 한눈에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082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완료</a:t>
            </a:r>
            <a:endParaRPr lang="en-US" altLang="ko-KR" dirty="0" smtClean="0"/>
          </a:p>
          <a:p>
            <a:r>
              <a:rPr lang="ko-KR" altLang="en-US" dirty="0" smtClean="0"/>
              <a:t>주황색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개발 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매장관리자 페이지는 소비자가 주문한 목록들을 관리 </a:t>
            </a:r>
            <a:r>
              <a:rPr lang="ko-KR" altLang="en-US" dirty="0" err="1" smtClean="0"/>
              <a:t>해야하므로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작업이 많이 필요합니다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단계에서는 아직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이전을 받지 못했기 때문에 기본적인 인터페이스만 구현해놓은 상태입니다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오른쪽 사진에서는 한 매장에 들어온 주문 목록들을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66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완료</a:t>
            </a:r>
            <a:endParaRPr lang="en-US" altLang="ko-KR" dirty="0" smtClean="0"/>
          </a:p>
          <a:p>
            <a:r>
              <a:rPr lang="ko-KR" altLang="en-US" dirty="0" smtClean="0"/>
              <a:t>주황색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개발 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개발 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소비자는 특정가게의 라벨을 </a:t>
            </a:r>
            <a:r>
              <a:rPr lang="ko-KR" altLang="en-US" dirty="0" err="1" smtClean="0"/>
              <a:t>커스텀하기</a:t>
            </a:r>
            <a:r>
              <a:rPr lang="ko-KR" altLang="en-US" dirty="0" smtClean="0"/>
              <a:t> 위해서 따로 가게를 검색하거나 가게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코드를 통해 접속할 수 있도록 기능을 구현했습니다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라벨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후 판매 현황을 분석하기 위한 개인정보 입력페이지도 따로 마련했습니다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작업이 필요한 라벨메이커 기능은 아직 개발에 들어가지 않았습니다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65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7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26.04.2020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044946" y="1991745"/>
            <a:ext cx="9753546" cy="2024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7000" b="1" spc="100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커스텀</a:t>
            </a:r>
            <a:r>
              <a:rPr lang="ko-KR" altLang="en-US" sz="7000" b="1" spc="1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 라벨 주문 </a:t>
            </a:r>
            <a:r>
              <a:rPr lang="en-US" altLang="ko-KR" sz="7000" b="1" spc="1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APP</a:t>
            </a:r>
            <a:endParaRPr lang="ru-RU" sz="7000" b="1" spc="100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961774" y="4515420"/>
            <a:ext cx="6268452" cy="2048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Team5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2017117681	</a:t>
            </a:r>
            <a:r>
              <a:rPr lang="ko-KR" altLang="en-US" sz="2000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김민정</a:t>
            </a:r>
            <a:endParaRPr lang="en-US" altLang="ko-KR" sz="2000" spc="3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2013097043	</a:t>
            </a:r>
            <a:r>
              <a:rPr lang="ko-KR" altLang="en-US" sz="2000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송영민</a:t>
            </a:r>
            <a:endParaRPr lang="en-US" altLang="ko-KR" sz="2000" spc="3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2017118012	</a:t>
            </a:r>
            <a:r>
              <a:rPr lang="ko-KR" altLang="en-US" sz="2000" spc="3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예진화</a:t>
            </a:r>
            <a:endParaRPr lang="en-US" sz="2000" spc="3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</p:txBody>
      </p:sp>
      <p:sp>
        <p:nvSpPr>
          <p:cNvPr id="11" name="Прямоугольный треугольник 11"/>
          <p:cNvSpPr/>
          <p:nvPr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2" name="Параллелограмм 17"/>
          <p:cNvSpPr/>
          <p:nvPr/>
        </p:nvSpPr>
        <p:spPr>
          <a:xfrm>
            <a:off x="0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1443220">
            <a:off x="10210342" y="2744227"/>
            <a:ext cx="578065" cy="942153"/>
            <a:chOff x="6279776" y="-72699"/>
            <a:chExt cx="3586273" cy="5714163"/>
          </a:xfrm>
        </p:grpSpPr>
        <p:pic>
          <p:nvPicPr>
            <p:cNvPr id="8" name="Рисунок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9776" y="-72699"/>
              <a:ext cx="3586273" cy="571416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314" y="756072"/>
              <a:ext cx="3083542" cy="414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현황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진행사항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2166372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매장관리자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244849"/>
            <a:ext cx="3440772" cy="33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주문 관리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주문 목록 관리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판매현황 분석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10" y="1515964"/>
            <a:ext cx="3575809" cy="50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현황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진행사항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096" y="2258477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3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3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69" y="1126671"/>
            <a:ext cx="3213330" cy="53557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374" y="1126671"/>
            <a:ext cx="3340122" cy="53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2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현황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진행사항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096" y="2258477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3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3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98" y="1176951"/>
            <a:ext cx="3375087" cy="5332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57"/>
          <a:stretch/>
        </p:blipFill>
        <p:spPr>
          <a:xfrm>
            <a:off x="7944602" y="2596242"/>
            <a:ext cx="3992047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9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4740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현황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번다운 차트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142338450"/>
              </p:ext>
            </p:extLst>
          </p:nvPr>
        </p:nvGraphicFramePr>
        <p:xfrm>
          <a:off x="705727" y="1144209"/>
          <a:ext cx="10449718" cy="5713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Прямоугольный треугольник 11"/>
          <p:cNvSpPr/>
          <p:nvPr/>
        </p:nvSpPr>
        <p:spPr>
          <a:xfrm>
            <a:off x="-1" y="1160011"/>
            <a:ext cx="9225644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44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11"/>
          <p:cNvSpPr/>
          <p:nvPr/>
        </p:nvSpPr>
        <p:spPr>
          <a:xfrm flipH="1">
            <a:off x="2966356" y="1171212"/>
            <a:ext cx="9225644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3905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현황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err="1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멘토링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7" name="Freeform 28">
            <a:extLst>
              <a:ext uri="{FF2B5EF4-FFF2-40B4-BE49-F238E27FC236}">
                <a16:creationId xmlns:a16="http://schemas.microsoft.com/office/drawing/2014/main" xmlns="" id="{F0B0FF97-A486-4B69-97D1-8DD15BE2C122}"/>
              </a:ext>
            </a:extLst>
          </p:cNvPr>
          <p:cNvSpPr>
            <a:spLocks noEditPoints="1"/>
          </p:cNvSpPr>
          <p:nvPr/>
        </p:nvSpPr>
        <p:spPr bwMode="auto">
          <a:xfrm>
            <a:off x="356847" y="1525613"/>
            <a:ext cx="859906" cy="886752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0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69" y="1541391"/>
            <a:ext cx="4596033" cy="49712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69" y="1525613"/>
            <a:ext cx="5490287" cy="500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애로사항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44" name="Параллелограмм 17"/>
          <p:cNvSpPr/>
          <p:nvPr/>
        </p:nvSpPr>
        <p:spPr>
          <a:xfrm>
            <a:off x="0" y="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0455" y="1805831"/>
            <a:ext cx="87861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팀원 이탈</a:t>
            </a:r>
            <a:endParaRPr lang="en-US" altLang="ko-KR" sz="50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endParaRPr lang="en-US" altLang="ko-KR" sz="50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r>
              <a:rPr lang="ko-KR" altLang="en-US" sz="5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기존 </a:t>
            </a:r>
            <a:r>
              <a:rPr lang="en-US" altLang="ko-KR" sz="5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SW </a:t>
            </a:r>
            <a:r>
              <a:rPr lang="ko-KR" altLang="en-US" sz="5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연동</a:t>
            </a:r>
            <a:r>
              <a:rPr lang="en-US" altLang="ko-KR" sz="5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	</a:t>
            </a:r>
          </a:p>
          <a:p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기존 라벨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SW (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웹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)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관련 정보에 대한 외주 업체에서의 </a:t>
            </a:r>
            <a:r>
              <a:rPr lang="ko-KR" altLang="en-US" sz="2000" u="sng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이전 비용 발생</a:t>
            </a:r>
            <a:endParaRPr lang="en-US" altLang="ko-KR" sz="2000" u="sng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(DB,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서버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웹 소스 코드 등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)</a:t>
            </a:r>
          </a:p>
          <a:p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애로사항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44" name="Параллелограмм 17"/>
          <p:cNvSpPr/>
          <p:nvPr/>
        </p:nvSpPr>
        <p:spPr>
          <a:xfrm flipH="1">
            <a:off x="6806808" y="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85814" y="4774836"/>
            <a:ext cx="10453390" cy="1323439"/>
            <a:chOff x="1188881" y="4276704"/>
            <a:chExt cx="10453390" cy="1323439"/>
          </a:xfrm>
        </p:grpSpPr>
        <p:sp>
          <p:nvSpPr>
            <p:cNvPr id="3" name="오른쪽 화살표 2"/>
            <p:cNvSpPr/>
            <p:nvPr/>
          </p:nvSpPr>
          <p:spPr>
            <a:xfrm>
              <a:off x="1188881" y="4419052"/>
              <a:ext cx="1232375" cy="73096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94086" y="4276704"/>
              <a:ext cx="86481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 err="1" smtClean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앱</a:t>
              </a:r>
              <a:r>
                <a:rPr lang="ko-KR" altLang="en-US" sz="4000" b="1" dirty="0" smtClean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 개발 우선</a:t>
              </a:r>
              <a:endParaRPr lang="en-US" altLang="ko-KR" sz="4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  <a:p>
              <a:r>
                <a:rPr lang="ko-KR" altLang="en-US" sz="4000" b="1" dirty="0" smtClean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인터페이스 개발 후 </a:t>
              </a:r>
              <a:r>
                <a:rPr lang="en-US" altLang="ko-KR" sz="4000" b="1" dirty="0" smtClean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DB </a:t>
              </a:r>
              <a:r>
                <a:rPr lang="ko-KR" altLang="en-US" sz="4000" b="1" dirty="0" smtClean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연동 작업 계획</a:t>
              </a:r>
              <a:endParaRPr lang="ko-KR" altLang="en-US" sz="4000" b="1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2218189" y="1484891"/>
            <a:ext cx="7740438" cy="25152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r>
              <a:rPr lang="ko-KR" altLang="en-US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순위 </a:t>
            </a:r>
            <a:r>
              <a:rPr lang="en-US" altLang="ko-KR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: </a:t>
            </a:r>
            <a:r>
              <a:rPr lang="ko-KR" altLang="en-US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기존 웹 </a:t>
            </a:r>
            <a:r>
              <a:rPr lang="en-US" altLang="ko-KR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SW</a:t>
            </a:r>
            <a:r>
              <a:rPr lang="ko-KR" altLang="en-US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업그레이드</a:t>
            </a:r>
            <a:endParaRPr lang="en-US" altLang="ko-KR" sz="3000" dirty="0" smtClean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r>
              <a:rPr lang="ko-KR" altLang="en-US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순위 </a:t>
            </a:r>
            <a:r>
              <a:rPr lang="en-US" altLang="ko-KR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: </a:t>
            </a:r>
            <a:r>
              <a:rPr lang="ko-KR" altLang="en-US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웹 </a:t>
            </a:r>
            <a:r>
              <a:rPr lang="en-US" altLang="ko-KR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SW</a:t>
            </a:r>
            <a:r>
              <a:rPr lang="ko-KR" altLang="en-US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와 연동되는 </a:t>
            </a:r>
            <a:r>
              <a:rPr lang="ko-KR" altLang="en-US" sz="3000" dirty="0" err="1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앱</a:t>
            </a:r>
            <a:r>
              <a:rPr lang="ko-KR" altLang="en-US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개발</a:t>
            </a:r>
            <a:endParaRPr lang="en-US" altLang="ko-KR" sz="3000" dirty="0" smtClean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3</a:t>
            </a:r>
            <a:r>
              <a:rPr lang="ko-KR" altLang="en-US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순위 </a:t>
            </a:r>
            <a:r>
              <a:rPr lang="en-US" altLang="ko-KR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: </a:t>
            </a:r>
            <a:r>
              <a:rPr lang="ko-KR" altLang="en-US" sz="3000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제품 판매가 가능한 플랫폼</a:t>
            </a: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6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4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향후 계획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2167" y="1548523"/>
            <a:ext cx="1387687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5000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7433" y="1457167"/>
            <a:ext cx="88827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5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DB </a:t>
            </a:r>
            <a:r>
              <a:rPr lang="ko-KR" altLang="en-US" sz="5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이전 후 관련 기능 구현</a:t>
            </a:r>
            <a:endParaRPr lang="en-US" altLang="ko-KR" sz="50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5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디자인 요소 추가</a:t>
            </a:r>
            <a:endParaRPr lang="en-US" altLang="ko-KR" sz="50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7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4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4251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향후 계획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- </a:t>
            </a:r>
            <a:r>
              <a:rPr lang="ko-KR" altLang="en-US" sz="3000" b="1" dirty="0" err="1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마일스톤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107991"/>
              </p:ext>
            </p:extLst>
          </p:nvPr>
        </p:nvGraphicFramePr>
        <p:xfrm>
          <a:off x="1188881" y="1404259"/>
          <a:ext cx="9971429" cy="4820189"/>
        </p:xfrm>
        <a:graphic>
          <a:graphicData uri="http://schemas.openxmlformats.org/drawingml/2006/table">
            <a:tbl>
              <a:tblPr firstRow="1" firstCol="1" bandRow="1" bandCol="1">
                <a:tableStyleId>{17292A2E-F333-43FB-9621-5CBBE7FDCDCB}</a:tableStyleId>
              </a:tblPr>
              <a:tblGrid>
                <a:gridCol w="826939"/>
                <a:gridCol w="4180604"/>
                <a:gridCol w="1289957"/>
                <a:gridCol w="1175657"/>
                <a:gridCol w="1224643"/>
                <a:gridCol w="1273629"/>
              </a:tblGrid>
              <a:tr h="5908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No.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내  용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추진 일정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908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3</a:t>
                      </a:r>
                      <a:r>
                        <a:rPr lang="ko-KR" altLang="en-US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월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4</a:t>
                      </a:r>
                      <a:r>
                        <a:rPr lang="ko-KR" altLang="en-US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월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5</a:t>
                      </a:r>
                      <a:r>
                        <a:rPr lang="ko-KR" altLang="en-US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월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6</a:t>
                      </a:r>
                      <a:r>
                        <a:rPr lang="ko-KR" altLang="en-US" sz="2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월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84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1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팀 구성 및 계획서 작성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</a:tr>
              <a:tr h="5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2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구현 내용 분석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</a:tr>
              <a:tr h="5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3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각 페이지 개발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</a:tr>
              <a:tr h="5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4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DB </a:t>
                      </a:r>
                      <a:r>
                        <a:rPr lang="ko-KR" altLang="en-US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구축 및 연동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</a:tr>
              <a:tr h="5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5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모듈별</a:t>
                      </a:r>
                      <a:r>
                        <a:rPr lang="ko-KR" altLang="en-US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 테스트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6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빙그레 따옴체" panose="02030503000000000000" pitchFamily="18" charset="-127"/>
                          <a:ea typeface="빙그레 따옴체" panose="02030503000000000000" pitchFamily="18" charset="-127"/>
                        </a:rPr>
                        <a:t>프로젝트 시연</a:t>
                      </a:r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빙그레 따옴체" panose="02030503000000000000" pitchFamily="18" charset="-127"/>
                        <a:ea typeface="빙그레 따옴체" panose="02030503000000000000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xmlns="" id="{F16C6D24-6B77-4D5E-AC88-2CE3FD757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205590"/>
              </p:ext>
            </p:extLst>
          </p:nvPr>
        </p:nvGraphicFramePr>
        <p:xfrm>
          <a:off x="1188878" y="1404260"/>
          <a:ext cx="9849236" cy="4820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182">
                  <a:extLst>
                    <a:ext uri="{9D8B030D-6E8A-4147-A177-3AD203B41FA5}">
                      <a16:colId xmlns:a16="http://schemas.microsoft.com/office/drawing/2014/main" xmlns="" val="4051396260"/>
                    </a:ext>
                  </a:extLst>
                </a:gridCol>
                <a:gridCol w="4058198">
                  <a:extLst>
                    <a:ext uri="{9D8B030D-6E8A-4147-A177-3AD203B41FA5}">
                      <a16:colId xmlns:a16="http://schemas.microsoft.com/office/drawing/2014/main" xmlns="" val="3024591674"/>
                    </a:ext>
                  </a:extLst>
                </a:gridCol>
                <a:gridCol w="1269714">
                  <a:extLst>
                    <a:ext uri="{9D8B030D-6E8A-4147-A177-3AD203B41FA5}">
                      <a16:colId xmlns:a16="http://schemas.microsoft.com/office/drawing/2014/main" xmlns="" val="316813717"/>
                    </a:ext>
                  </a:extLst>
                </a:gridCol>
                <a:gridCol w="1269714">
                  <a:extLst>
                    <a:ext uri="{9D8B030D-6E8A-4147-A177-3AD203B41FA5}">
                      <a16:colId xmlns:a16="http://schemas.microsoft.com/office/drawing/2014/main" xmlns="" val="1922335899"/>
                    </a:ext>
                  </a:extLst>
                </a:gridCol>
                <a:gridCol w="1269714">
                  <a:extLst>
                    <a:ext uri="{9D8B030D-6E8A-4147-A177-3AD203B41FA5}">
                      <a16:colId xmlns:a16="http://schemas.microsoft.com/office/drawing/2014/main" xmlns="" val="81043916"/>
                    </a:ext>
                  </a:extLst>
                </a:gridCol>
                <a:gridCol w="1269714">
                  <a:extLst>
                    <a:ext uri="{9D8B030D-6E8A-4147-A177-3AD203B41FA5}">
                      <a16:colId xmlns:a16="http://schemas.microsoft.com/office/drawing/2014/main" xmlns="" val="199271779"/>
                    </a:ext>
                  </a:extLst>
                </a:gridCol>
              </a:tblGrid>
              <a:tr h="5306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1C4B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1C4B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추진일정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C4B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1C4B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1C4B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1C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0729281"/>
                  </a:ext>
                </a:extLst>
              </a:tr>
              <a:tr h="530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1C4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1C4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1C4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1C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610548"/>
                  </a:ext>
                </a:extLst>
              </a:tr>
              <a:tr h="5306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팀 구성 및 계획서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8130984"/>
                  </a:ext>
                </a:extLst>
              </a:tr>
              <a:tr h="538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구현 내용 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3180087"/>
                  </a:ext>
                </a:extLst>
              </a:tr>
              <a:tr h="538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 및 운영자 페이지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20680375"/>
                  </a:ext>
                </a:extLst>
              </a:tr>
              <a:tr h="538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매장 관리자 페이지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2468172"/>
                  </a:ext>
                </a:extLst>
              </a:tr>
              <a:tr h="538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소비자용 라벨메이커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5152013"/>
                  </a:ext>
                </a:extLst>
              </a:tr>
              <a:tr h="538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모듈별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테스트 및 최종 테스트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7886806"/>
                  </a:ext>
                </a:extLst>
              </a:tr>
              <a:tr h="538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시연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006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38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617818" y="2527684"/>
            <a:ext cx="6956359" cy="18026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spc="100" dirty="0" smtClean="0"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THANK YOU</a:t>
            </a:r>
            <a:endParaRPr lang="en-US" sz="8000" b="1" spc="100" dirty="0" smtClean="0"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3987622" y="395518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000" i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  <a:cs typeface="Linux Libertine" panose="02000503000000000000" pitchFamily="2" charset="0"/>
              </a:rPr>
              <a:t>Team 5</a:t>
            </a:r>
            <a:endParaRPr lang="ru-RU" sz="2000" i="1" dirty="0">
              <a:latin typeface="빙그레 따옴체" panose="02030503000000000000" pitchFamily="18" charset="-127"/>
              <a:ea typeface="빙그레 따옴체" panose="02030503000000000000" pitchFamily="18" charset="-127"/>
              <a:cs typeface="Linux Libertine" panose="02000503000000000000" pitchFamily="2" charset="0"/>
            </a:endParaRPr>
          </a:p>
        </p:txBody>
      </p:sp>
      <p:sp>
        <p:nvSpPr>
          <p:cNvPr id="7" name="Прямоугольный треугольник 11"/>
          <p:cNvSpPr/>
          <p:nvPr/>
        </p:nvSpPr>
        <p:spPr>
          <a:xfrm flipH="1">
            <a:off x="5733754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8" name="Параллелограмм 17"/>
          <p:cNvSpPr/>
          <p:nvPr/>
        </p:nvSpPr>
        <p:spPr>
          <a:xfrm flipH="1">
            <a:off x="680680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76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1226338" y="1188448"/>
            <a:ext cx="715618" cy="14257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90711" y="790139"/>
            <a:ext cx="3246668" cy="8126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spc="1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rPr>
              <a:t>Contents</a:t>
            </a:r>
          </a:p>
          <a:p>
            <a:endParaRPr lang="ru-RU" sz="5000" b="1" spc="100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790711" y="1901348"/>
            <a:ext cx="4700223" cy="553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500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음료 외식산업에 </a:t>
            </a:r>
            <a:r>
              <a:rPr lang="ko-KR" altLang="en-US" sz="1500" kern="0" dirty="0" err="1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캔시머와</a:t>
            </a:r>
            <a:r>
              <a:rPr lang="ko-KR" altLang="en-US" sz="1500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 </a:t>
            </a:r>
            <a:r>
              <a:rPr lang="ko-KR" altLang="en-US" sz="1500" kern="0" dirty="0" err="1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커스텀</a:t>
            </a:r>
            <a:r>
              <a:rPr lang="ko-KR" altLang="en-US" sz="1500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 라벨 </a:t>
            </a:r>
            <a:r>
              <a:rPr lang="en-US" altLang="ko-KR" sz="1500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SW </a:t>
            </a:r>
            <a:r>
              <a:rPr lang="ko-KR" altLang="en-US" sz="1500" kern="0" dirty="0" smtClean="0">
                <a:solidFill>
                  <a:schemeClr val="bg1">
                    <a:lumMod val="6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" panose="02000000000000000000" pitchFamily="2" charset="0"/>
              </a:rPr>
              <a:t>주문 시스템</a:t>
            </a:r>
            <a:endParaRPr lang="en-US" altLang="ko-KR" sz="1500" kern="0" dirty="0" smtClean="0">
              <a:solidFill>
                <a:schemeClr val="bg1">
                  <a:lumMod val="6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  <a:cs typeface="Poppins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03103" y="1723983"/>
            <a:ext cx="267498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6137504" y="852152"/>
            <a:ext cx="5804452" cy="5203699"/>
            <a:chOff x="6155288" y="1257373"/>
            <a:chExt cx="5804452" cy="5203699"/>
          </a:xfrm>
        </p:grpSpPr>
        <p:grpSp>
          <p:nvGrpSpPr>
            <p:cNvPr id="19" name="그룹 18"/>
            <p:cNvGrpSpPr/>
            <p:nvPr/>
          </p:nvGrpSpPr>
          <p:grpSpPr>
            <a:xfrm>
              <a:off x="6155288" y="1257373"/>
              <a:ext cx="5804452" cy="783079"/>
              <a:chOff x="6082748" y="477077"/>
              <a:chExt cx="5804452" cy="783079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1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26" name="直接连接符 26"/>
              <p:cNvCxnSpPr>
                <a:stCxn id="25" idx="6"/>
                <a:endCxn id="30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프로젝트 개요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6155288" y="2773542"/>
              <a:ext cx="5804452" cy="783079"/>
              <a:chOff x="6082748" y="477077"/>
              <a:chExt cx="5804452" cy="783079"/>
            </a:xfrm>
          </p:grpSpPr>
          <p:sp>
            <p:nvSpPr>
              <p:cNvPr id="38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2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39" name="直接连接符 26"/>
              <p:cNvCxnSpPr>
                <a:stCxn id="38" idx="6"/>
                <a:endCxn id="40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개발 현황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6155288" y="4209414"/>
              <a:ext cx="5804452" cy="783079"/>
              <a:chOff x="6082748" y="477077"/>
              <a:chExt cx="5804452" cy="783079"/>
            </a:xfrm>
          </p:grpSpPr>
          <p:sp>
            <p:nvSpPr>
              <p:cNvPr id="42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3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43" name="直接连接符 26"/>
              <p:cNvCxnSpPr>
                <a:stCxn id="42" idx="6"/>
                <a:endCxn id="50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애로 사항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6155288" y="5677993"/>
              <a:ext cx="5804452" cy="783079"/>
              <a:chOff x="6082748" y="477077"/>
              <a:chExt cx="5804452" cy="783079"/>
            </a:xfrm>
          </p:grpSpPr>
          <p:sp>
            <p:nvSpPr>
              <p:cNvPr id="55" name="椭圆 24"/>
              <p:cNvSpPr/>
              <p:nvPr/>
            </p:nvSpPr>
            <p:spPr>
              <a:xfrm>
                <a:off x="6082748" y="543337"/>
                <a:ext cx="596347" cy="6348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b="1" dirty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4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  <p:cxnSp>
            <p:nvCxnSpPr>
              <p:cNvPr id="56" name="直接连接符 26"/>
              <p:cNvCxnSpPr>
                <a:stCxn id="55" idx="6"/>
                <a:endCxn id="57" idx="1"/>
              </p:cNvCxnSpPr>
              <p:nvPr/>
            </p:nvCxnSpPr>
            <p:spPr>
              <a:xfrm>
                <a:off x="6679095" y="860782"/>
                <a:ext cx="1026698" cy="7835"/>
              </a:xfrm>
              <a:prstGeom prst="line">
                <a:avLst/>
              </a:prstGeom>
              <a:ln w="9525">
                <a:solidFill>
                  <a:schemeClr val="bg2">
                    <a:lumMod val="2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圆角矩形 54"/>
              <p:cNvSpPr/>
              <p:nvPr/>
            </p:nvSpPr>
            <p:spPr>
              <a:xfrm>
                <a:off x="7705793" y="477077"/>
                <a:ext cx="4181407" cy="783079"/>
              </a:xfrm>
              <a:prstGeom prst="round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500" b="1" dirty="0" smtClean="0">
                    <a:solidFill>
                      <a:schemeClr val="bg2">
                        <a:lumMod val="25000"/>
                      </a:schemeClr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향후 계획</a:t>
                </a:r>
                <a:endParaRPr lang="zh-CN" altLang="en-US" sz="2500" b="1" dirty="0">
                  <a:solidFill>
                    <a:schemeClr val="bg2">
                      <a:lumMod val="2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98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41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팀원 소개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2" name="Прямоугольный треугольник 11"/>
          <p:cNvSpPr/>
          <p:nvPr/>
        </p:nvSpPr>
        <p:spPr>
          <a:xfrm flipV="1">
            <a:off x="15983" y="0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45905" y="1446807"/>
            <a:ext cx="4426146" cy="2326754"/>
          </a:xfrm>
          <a:prstGeom prst="roundRect">
            <a:avLst>
              <a:gd name="adj" fmla="val 109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444948" y="2399342"/>
            <a:ext cx="1584913" cy="1513949"/>
            <a:chOff x="3071802" y="1928806"/>
            <a:chExt cx="1357322" cy="1357322"/>
          </a:xfrm>
          <a:solidFill>
            <a:srgbClr val="FABFA4"/>
          </a:solidFill>
        </p:grpSpPr>
        <p:sp>
          <p:nvSpPr>
            <p:cNvPr id="10" name="눈물 방울 9"/>
            <p:cNvSpPr/>
            <p:nvPr/>
          </p:nvSpPr>
          <p:spPr>
            <a:xfrm flipV="1">
              <a:off x="3071802" y="1928806"/>
              <a:ext cx="1357322" cy="1357322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000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3277487" y="2347378"/>
              <a:ext cx="1080099" cy="63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멘토</a:t>
              </a:r>
              <a:endPara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922651" y="1593584"/>
            <a:ext cx="1609536" cy="560637"/>
          </a:xfrm>
          <a:prstGeom prst="rect">
            <a:avLst/>
          </a:prstGeom>
          <a:solidFill>
            <a:srgbClr val="FABFA4"/>
          </a:solidFill>
          <a:ln>
            <a:solidFill>
              <a:srgbClr val="FAB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# 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이종우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7401" y="1808335"/>
            <a:ext cx="26432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500" b="1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캔웍스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대표</a:t>
            </a:r>
            <a:endParaRPr lang="en-US" altLang="ko-KR" sz="25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</a:t>
            </a:r>
            <a:r>
              <a:rPr lang="ko-KR" altLang="en-US" sz="2500" b="1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멘토링</a:t>
            </a:r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523231" y="1417567"/>
            <a:ext cx="4426146" cy="2326754"/>
          </a:xfrm>
          <a:prstGeom prst="roundRect">
            <a:avLst>
              <a:gd name="adj" fmla="val 109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147308" y="2388082"/>
            <a:ext cx="1584913" cy="1513949"/>
            <a:chOff x="3294336" y="1958389"/>
            <a:chExt cx="1357322" cy="1357322"/>
          </a:xfrm>
          <a:solidFill>
            <a:srgbClr val="C5E0B4"/>
          </a:solidFill>
        </p:grpSpPr>
        <p:sp>
          <p:nvSpPr>
            <p:cNvPr id="20" name="눈물 방울 19"/>
            <p:cNvSpPr/>
            <p:nvPr/>
          </p:nvSpPr>
          <p:spPr>
            <a:xfrm flipH="1" flipV="1">
              <a:off x="3294336" y="1958389"/>
              <a:ext cx="1357322" cy="1357322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000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24" name="TextBox 9"/>
            <p:cNvSpPr txBox="1"/>
            <p:nvPr/>
          </p:nvSpPr>
          <p:spPr>
            <a:xfrm>
              <a:off x="3428714" y="2331358"/>
              <a:ext cx="1139026" cy="63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팀장</a:t>
              </a:r>
              <a:endPara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6796680" y="1593585"/>
            <a:ext cx="1609536" cy="5606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# 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예진화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18956" y="2016693"/>
            <a:ext cx="2643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1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1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소비자 페이지 개발</a:t>
            </a:r>
            <a:endParaRPr lang="en-US" altLang="ko-KR" sz="21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1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중간 보고 담당</a:t>
            </a:r>
            <a:endParaRPr lang="en-US" altLang="ko-KR" sz="21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35841" y="4130951"/>
            <a:ext cx="4426146" cy="2326754"/>
          </a:xfrm>
          <a:prstGeom prst="roundRect">
            <a:avLst>
              <a:gd name="adj" fmla="val 109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 flipV="1">
            <a:off x="4442798" y="4021815"/>
            <a:ext cx="1584913" cy="1513949"/>
            <a:chOff x="3071802" y="1928806"/>
            <a:chExt cx="1357322" cy="1357322"/>
          </a:xfrm>
          <a:solidFill>
            <a:srgbClr val="C5E0B4"/>
          </a:solidFill>
        </p:grpSpPr>
        <p:sp>
          <p:nvSpPr>
            <p:cNvPr id="59" name="눈물 방울 58"/>
            <p:cNvSpPr/>
            <p:nvPr/>
          </p:nvSpPr>
          <p:spPr>
            <a:xfrm flipV="1">
              <a:off x="3071802" y="1928806"/>
              <a:ext cx="1357322" cy="1357322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000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60" name="TextBox 9"/>
            <p:cNvSpPr txBox="1"/>
            <p:nvPr/>
          </p:nvSpPr>
          <p:spPr>
            <a:xfrm flipV="1">
              <a:off x="3290098" y="2344077"/>
              <a:ext cx="1044216" cy="63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팀원</a:t>
              </a:r>
              <a:endPara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3893654" y="5688126"/>
            <a:ext cx="1609536" cy="5606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# 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송영민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70629" y="4364687"/>
            <a:ext cx="29977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관리자 페이지 개발</a:t>
            </a:r>
            <a:endParaRPr lang="en-US" altLang="ko-KR" sz="20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최종 보고 담당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523231" y="4130951"/>
            <a:ext cx="4426146" cy="2326754"/>
          </a:xfrm>
          <a:prstGeom prst="roundRect">
            <a:avLst>
              <a:gd name="adj" fmla="val 1097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 flipV="1">
            <a:off x="6147307" y="3989870"/>
            <a:ext cx="1584913" cy="1513949"/>
            <a:chOff x="3294336" y="1958389"/>
            <a:chExt cx="1357322" cy="1357322"/>
          </a:xfrm>
          <a:solidFill>
            <a:srgbClr val="C5E0B4"/>
          </a:solidFill>
        </p:grpSpPr>
        <p:sp>
          <p:nvSpPr>
            <p:cNvPr id="65" name="눈물 방울 64"/>
            <p:cNvSpPr/>
            <p:nvPr/>
          </p:nvSpPr>
          <p:spPr>
            <a:xfrm flipH="1" flipV="1">
              <a:off x="3294336" y="1958389"/>
              <a:ext cx="1357322" cy="1357322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000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66" name="TextBox 9"/>
            <p:cNvSpPr txBox="1"/>
            <p:nvPr/>
          </p:nvSpPr>
          <p:spPr>
            <a:xfrm flipV="1">
              <a:off x="3428715" y="2402888"/>
              <a:ext cx="1088619" cy="63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팀원</a:t>
              </a:r>
              <a:endPara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6829434" y="5700443"/>
            <a:ext cx="1609536" cy="5606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# </a:t>
            </a:r>
            <a:r>
              <a:rPr lang="ko-KR" altLang="en-US" sz="25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김민정</a:t>
            </a:r>
            <a:endParaRPr lang="ko-KR" altLang="en-US" sz="25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18956" y="4212325"/>
            <a:ext cx="2643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1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21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 페이지 개발</a:t>
            </a:r>
            <a:endParaRPr lang="en-US" altLang="ko-KR" sz="2100" b="1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21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보고서 담당</a:t>
            </a:r>
            <a:endParaRPr lang="en-US" altLang="ko-KR" sz="2100" b="1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79665" y="1658928"/>
            <a:ext cx="206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2017118012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91973" y="5797261"/>
            <a:ext cx="174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2013097043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679665" y="5780706"/>
            <a:ext cx="174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2017117681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ый треугольник 11"/>
          <p:cNvSpPr/>
          <p:nvPr/>
        </p:nvSpPr>
        <p:spPr>
          <a:xfrm>
            <a:off x="15983" y="1146412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7552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err="1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캔시머와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라벨 주문 </a:t>
            </a:r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SW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0573" y="4934957"/>
            <a:ext cx="8041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“ 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외식 산업 분야에서의 새로운 식품 포장 방법 </a:t>
            </a:r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8396" y="5806993"/>
            <a:ext cx="9101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“ 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</a:t>
            </a:r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, 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고객의 요구에 맞춰진 </a:t>
            </a:r>
            <a:r>
              <a:rPr lang="ko-KR" altLang="en-US" sz="3000" b="1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커스텀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ko-KR" altLang="en-US" sz="3000" b="1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라벨지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필요성 </a:t>
            </a:r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”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3398" y="1193954"/>
            <a:ext cx="10364039" cy="3345218"/>
            <a:chOff x="843310" y="1205581"/>
            <a:chExt cx="10364039" cy="3345218"/>
          </a:xfrm>
        </p:grpSpPr>
        <p:pic>
          <p:nvPicPr>
            <p:cNvPr id="2049" name="_x400038176" descr="EMB00002ca4884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3" r="64181" b="3080"/>
            <a:stretch/>
          </p:blipFill>
          <p:spPr bwMode="auto">
            <a:xfrm>
              <a:off x="843310" y="1271498"/>
              <a:ext cx="2204667" cy="289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905" y="2012494"/>
              <a:ext cx="2541033" cy="21525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74" t="20649" r="2158" b="13800"/>
            <a:stretch/>
          </p:blipFill>
          <p:spPr>
            <a:xfrm>
              <a:off x="9438866" y="1205581"/>
              <a:ext cx="1768483" cy="2999703"/>
            </a:xfrm>
            <a:prstGeom prst="rect">
              <a:avLst/>
            </a:prstGeom>
          </p:spPr>
        </p:pic>
        <p:sp>
          <p:nvSpPr>
            <p:cNvPr id="11" name="십자형 10"/>
            <p:cNvSpPr/>
            <p:nvPr/>
          </p:nvSpPr>
          <p:spPr>
            <a:xfrm>
              <a:off x="3473955" y="2521788"/>
              <a:ext cx="885202" cy="845562"/>
            </a:xfrm>
            <a:prstGeom prst="plus">
              <a:avLst>
                <a:gd name="adj" fmla="val 4114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14" name="등호 13"/>
            <p:cNvSpPr/>
            <p:nvPr/>
          </p:nvSpPr>
          <p:spPr>
            <a:xfrm>
              <a:off x="7829503" y="2460792"/>
              <a:ext cx="1294658" cy="967553"/>
            </a:xfrm>
            <a:prstGeom prst="mathEqual">
              <a:avLst>
                <a:gd name="adj1" fmla="val 23520"/>
                <a:gd name="adj2" fmla="val 2188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5728" y="4165039"/>
              <a:ext cx="959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캔시머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04107" y="4181467"/>
              <a:ext cx="688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APP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28628" y="4168086"/>
              <a:ext cx="688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라벨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55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220450" y="752475"/>
            <a:ext cx="695325" cy="18669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612" y="2722840"/>
            <a:ext cx="2736624" cy="35998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492" y="2762901"/>
            <a:ext cx="2573728" cy="3596779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0186" y="261688"/>
            <a:ext cx="4865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요약도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14" y="2768582"/>
            <a:ext cx="2332858" cy="345067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63693" y="1242014"/>
            <a:ext cx="790697" cy="1203827"/>
            <a:chOff x="204642" y="1262463"/>
            <a:chExt cx="790697" cy="1203827"/>
          </a:xfrm>
        </p:grpSpPr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270553" y="1262463"/>
              <a:ext cx="715261" cy="871137"/>
            </a:xfrm>
            <a:custGeom>
              <a:avLst/>
              <a:gdLst>
                <a:gd name="T0" fmla="*/ 258 w 801"/>
                <a:gd name="T1" fmla="*/ 921 h 990"/>
                <a:gd name="T2" fmla="*/ 420 w 801"/>
                <a:gd name="T3" fmla="*/ 931 h 990"/>
                <a:gd name="T4" fmla="*/ 410 w 801"/>
                <a:gd name="T5" fmla="*/ 890 h 990"/>
                <a:gd name="T6" fmla="*/ 455 w 801"/>
                <a:gd name="T7" fmla="*/ 642 h 990"/>
                <a:gd name="T8" fmla="*/ 445 w 801"/>
                <a:gd name="T9" fmla="*/ 589 h 990"/>
                <a:gd name="T10" fmla="*/ 428 w 801"/>
                <a:gd name="T11" fmla="*/ 524 h 990"/>
                <a:gd name="T12" fmla="*/ 404 w 801"/>
                <a:gd name="T13" fmla="*/ 446 h 990"/>
                <a:gd name="T14" fmla="*/ 383 w 801"/>
                <a:gd name="T15" fmla="*/ 419 h 990"/>
                <a:gd name="T16" fmla="*/ 357 w 801"/>
                <a:gd name="T17" fmla="*/ 382 h 990"/>
                <a:gd name="T18" fmla="*/ 330 w 801"/>
                <a:gd name="T19" fmla="*/ 452 h 990"/>
                <a:gd name="T20" fmla="*/ 377 w 801"/>
                <a:gd name="T21" fmla="*/ 585 h 990"/>
                <a:gd name="T22" fmla="*/ 455 w 801"/>
                <a:gd name="T23" fmla="*/ 642 h 990"/>
                <a:gd name="T24" fmla="*/ 500 w 801"/>
                <a:gd name="T25" fmla="*/ 288 h 990"/>
                <a:gd name="T26" fmla="*/ 437 w 801"/>
                <a:gd name="T27" fmla="*/ 345 h 990"/>
                <a:gd name="T28" fmla="*/ 412 w 801"/>
                <a:gd name="T29" fmla="*/ 364 h 990"/>
                <a:gd name="T30" fmla="*/ 377 w 801"/>
                <a:gd name="T31" fmla="*/ 364 h 990"/>
                <a:gd name="T32" fmla="*/ 398 w 801"/>
                <a:gd name="T33" fmla="*/ 386 h 990"/>
                <a:gd name="T34" fmla="*/ 402 w 801"/>
                <a:gd name="T35" fmla="*/ 423 h 990"/>
                <a:gd name="T36" fmla="*/ 437 w 801"/>
                <a:gd name="T37" fmla="*/ 423 h 990"/>
                <a:gd name="T38" fmla="*/ 518 w 801"/>
                <a:gd name="T39" fmla="*/ 466 h 990"/>
                <a:gd name="T40" fmla="*/ 545 w 801"/>
                <a:gd name="T41" fmla="*/ 519 h 990"/>
                <a:gd name="T42" fmla="*/ 478 w 801"/>
                <a:gd name="T43" fmla="*/ 612 h 990"/>
                <a:gd name="T44" fmla="*/ 504 w 801"/>
                <a:gd name="T45" fmla="*/ 659 h 990"/>
                <a:gd name="T46" fmla="*/ 639 w 801"/>
                <a:gd name="T47" fmla="*/ 636 h 990"/>
                <a:gd name="T48" fmla="*/ 733 w 801"/>
                <a:gd name="T49" fmla="*/ 534 h 990"/>
                <a:gd name="T50" fmla="*/ 746 w 801"/>
                <a:gd name="T51" fmla="*/ 464 h 990"/>
                <a:gd name="T52" fmla="*/ 682 w 801"/>
                <a:gd name="T53" fmla="*/ 579 h 990"/>
                <a:gd name="T54" fmla="*/ 668 w 801"/>
                <a:gd name="T55" fmla="*/ 477 h 990"/>
                <a:gd name="T56" fmla="*/ 650 w 801"/>
                <a:gd name="T57" fmla="*/ 448 h 990"/>
                <a:gd name="T58" fmla="*/ 582 w 801"/>
                <a:gd name="T59" fmla="*/ 415 h 990"/>
                <a:gd name="T60" fmla="*/ 592 w 801"/>
                <a:gd name="T61" fmla="*/ 372 h 990"/>
                <a:gd name="T62" fmla="*/ 619 w 801"/>
                <a:gd name="T63" fmla="*/ 343 h 990"/>
                <a:gd name="T64" fmla="*/ 662 w 801"/>
                <a:gd name="T65" fmla="*/ 354 h 990"/>
                <a:gd name="T66" fmla="*/ 703 w 801"/>
                <a:gd name="T67" fmla="*/ 339 h 990"/>
                <a:gd name="T68" fmla="*/ 672 w 801"/>
                <a:gd name="T69" fmla="*/ 337 h 990"/>
                <a:gd name="T70" fmla="*/ 635 w 801"/>
                <a:gd name="T71" fmla="*/ 313 h 990"/>
                <a:gd name="T72" fmla="*/ 602 w 801"/>
                <a:gd name="T73" fmla="*/ 341 h 990"/>
                <a:gd name="T74" fmla="*/ 604 w 801"/>
                <a:gd name="T75" fmla="*/ 309 h 990"/>
                <a:gd name="T76" fmla="*/ 623 w 801"/>
                <a:gd name="T77" fmla="*/ 284 h 990"/>
                <a:gd name="T78" fmla="*/ 541 w 801"/>
                <a:gd name="T79" fmla="*/ 241 h 990"/>
                <a:gd name="T80" fmla="*/ 488 w 801"/>
                <a:gd name="T81" fmla="*/ 196 h 990"/>
                <a:gd name="T82" fmla="*/ 338 w 801"/>
                <a:gd name="T83" fmla="*/ 286 h 990"/>
                <a:gd name="T84" fmla="*/ 279 w 801"/>
                <a:gd name="T85" fmla="*/ 452 h 990"/>
                <a:gd name="T86" fmla="*/ 357 w 801"/>
                <a:gd name="T87" fmla="*/ 636 h 990"/>
                <a:gd name="T88" fmla="*/ 514 w 801"/>
                <a:gd name="T89" fmla="*/ 710 h 990"/>
                <a:gd name="T90" fmla="*/ 686 w 801"/>
                <a:gd name="T91" fmla="*/ 667 h 990"/>
                <a:gd name="T92" fmla="*/ 789 w 801"/>
                <a:gd name="T93" fmla="*/ 530 h 990"/>
                <a:gd name="T94" fmla="*/ 781 w 801"/>
                <a:gd name="T95" fmla="*/ 350 h 990"/>
                <a:gd name="T96" fmla="*/ 664 w 801"/>
                <a:gd name="T97" fmla="*/ 223 h 990"/>
                <a:gd name="T98" fmla="*/ 39 w 801"/>
                <a:gd name="T99" fmla="*/ 0 h 990"/>
                <a:gd name="T100" fmla="*/ 672 w 801"/>
                <a:gd name="T101" fmla="*/ 24 h 990"/>
                <a:gd name="T102" fmla="*/ 588 w 801"/>
                <a:gd name="T103" fmla="*/ 137 h 990"/>
                <a:gd name="T104" fmla="*/ 633 w 801"/>
                <a:gd name="T105" fmla="*/ 755 h 990"/>
                <a:gd name="T106" fmla="*/ 664 w 801"/>
                <a:gd name="T107" fmla="*/ 978 h 990"/>
                <a:gd name="T108" fmla="*/ 25 w 801"/>
                <a:gd name="T109" fmla="*/ 988 h 990"/>
                <a:gd name="T110" fmla="*/ 0 w 801"/>
                <a:gd name="T111" fmla="*/ 38 h 990"/>
                <a:gd name="T112" fmla="*/ 39 w 801"/>
                <a:gd name="T113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1" h="990">
                  <a:moveTo>
                    <a:pt x="271" y="890"/>
                  </a:moveTo>
                  <a:lnTo>
                    <a:pt x="271" y="890"/>
                  </a:lnTo>
                  <a:lnTo>
                    <a:pt x="267" y="892"/>
                  </a:lnTo>
                  <a:lnTo>
                    <a:pt x="263" y="894"/>
                  </a:lnTo>
                  <a:lnTo>
                    <a:pt x="258" y="898"/>
                  </a:lnTo>
                  <a:lnTo>
                    <a:pt x="258" y="902"/>
                  </a:lnTo>
                  <a:lnTo>
                    <a:pt x="258" y="921"/>
                  </a:lnTo>
                  <a:lnTo>
                    <a:pt x="258" y="921"/>
                  </a:lnTo>
                  <a:lnTo>
                    <a:pt x="258" y="927"/>
                  </a:lnTo>
                  <a:lnTo>
                    <a:pt x="263" y="931"/>
                  </a:lnTo>
                  <a:lnTo>
                    <a:pt x="267" y="933"/>
                  </a:lnTo>
                  <a:lnTo>
                    <a:pt x="271" y="933"/>
                  </a:lnTo>
                  <a:lnTo>
                    <a:pt x="410" y="933"/>
                  </a:lnTo>
                  <a:lnTo>
                    <a:pt x="410" y="933"/>
                  </a:lnTo>
                  <a:lnTo>
                    <a:pt x="416" y="933"/>
                  </a:lnTo>
                  <a:lnTo>
                    <a:pt x="420" y="931"/>
                  </a:lnTo>
                  <a:lnTo>
                    <a:pt x="422" y="927"/>
                  </a:lnTo>
                  <a:lnTo>
                    <a:pt x="422" y="921"/>
                  </a:lnTo>
                  <a:lnTo>
                    <a:pt x="422" y="902"/>
                  </a:lnTo>
                  <a:lnTo>
                    <a:pt x="422" y="902"/>
                  </a:lnTo>
                  <a:lnTo>
                    <a:pt x="422" y="898"/>
                  </a:lnTo>
                  <a:lnTo>
                    <a:pt x="420" y="894"/>
                  </a:lnTo>
                  <a:lnTo>
                    <a:pt x="416" y="892"/>
                  </a:lnTo>
                  <a:lnTo>
                    <a:pt x="410" y="890"/>
                  </a:lnTo>
                  <a:lnTo>
                    <a:pt x="271" y="890"/>
                  </a:lnTo>
                  <a:lnTo>
                    <a:pt x="271" y="890"/>
                  </a:lnTo>
                  <a:close/>
                  <a:moveTo>
                    <a:pt x="750" y="440"/>
                  </a:move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lnTo>
                    <a:pt x="750" y="440"/>
                  </a:lnTo>
                  <a:close/>
                  <a:moveTo>
                    <a:pt x="455" y="642"/>
                  </a:moveTo>
                  <a:lnTo>
                    <a:pt x="455" y="642"/>
                  </a:lnTo>
                  <a:lnTo>
                    <a:pt x="453" y="632"/>
                  </a:lnTo>
                  <a:lnTo>
                    <a:pt x="453" y="632"/>
                  </a:lnTo>
                  <a:lnTo>
                    <a:pt x="449" y="618"/>
                  </a:lnTo>
                  <a:lnTo>
                    <a:pt x="447" y="608"/>
                  </a:lnTo>
                  <a:lnTo>
                    <a:pt x="445" y="597"/>
                  </a:lnTo>
                  <a:lnTo>
                    <a:pt x="445" y="597"/>
                  </a:lnTo>
                  <a:lnTo>
                    <a:pt x="445" y="589"/>
                  </a:lnTo>
                  <a:lnTo>
                    <a:pt x="441" y="577"/>
                  </a:lnTo>
                  <a:lnTo>
                    <a:pt x="439" y="565"/>
                  </a:lnTo>
                  <a:lnTo>
                    <a:pt x="437" y="556"/>
                  </a:lnTo>
                  <a:lnTo>
                    <a:pt x="437" y="556"/>
                  </a:lnTo>
                  <a:lnTo>
                    <a:pt x="435" y="540"/>
                  </a:lnTo>
                  <a:lnTo>
                    <a:pt x="432" y="532"/>
                  </a:lnTo>
                  <a:lnTo>
                    <a:pt x="428" y="524"/>
                  </a:lnTo>
                  <a:lnTo>
                    <a:pt x="428" y="524"/>
                  </a:lnTo>
                  <a:lnTo>
                    <a:pt x="412" y="509"/>
                  </a:lnTo>
                  <a:lnTo>
                    <a:pt x="406" y="501"/>
                  </a:lnTo>
                  <a:lnTo>
                    <a:pt x="404" y="493"/>
                  </a:lnTo>
                  <a:lnTo>
                    <a:pt x="404" y="493"/>
                  </a:lnTo>
                  <a:lnTo>
                    <a:pt x="400" y="470"/>
                  </a:lnTo>
                  <a:lnTo>
                    <a:pt x="400" y="458"/>
                  </a:lnTo>
                  <a:lnTo>
                    <a:pt x="402" y="452"/>
                  </a:lnTo>
                  <a:lnTo>
                    <a:pt x="404" y="446"/>
                  </a:lnTo>
                  <a:lnTo>
                    <a:pt x="404" y="446"/>
                  </a:lnTo>
                  <a:lnTo>
                    <a:pt x="408" y="442"/>
                  </a:lnTo>
                  <a:lnTo>
                    <a:pt x="408" y="442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89" y="431"/>
                  </a:lnTo>
                  <a:lnTo>
                    <a:pt x="385" y="427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1" y="417"/>
                  </a:lnTo>
                  <a:lnTo>
                    <a:pt x="377" y="413"/>
                  </a:lnTo>
                  <a:lnTo>
                    <a:pt x="363" y="405"/>
                  </a:lnTo>
                  <a:lnTo>
                    <a:pt x="363" y="405"/>
                  </a:lnTo>
                  <a:lnTo>
                    <a:pt x="359" y="399"/>
                  </a:lnTo>
                  <a:lnTo>
                    <a:pt x="357" y="393"/>
                  </a:lnTo>
                  <a:lnTo>
                    <a:pt x="357" y="382"/>
                  </a:lnTo>
                  <a:lnTo>
                    <a:pt x="357" y="382"/>
                  </a:lnTo>
                  <a:lnTo>
                    <a:pt x="353" y="376"/>
                  </a:lnTo>
                  <a:lnTo>
                    <a:pt x="346" y="370"/>
                  </a:lnTo>
                  <a:lnTo>
                    <a:pt x="346" y="370"/>
                  </a:lnTo>
                  <a:lnTo>
                    <a:pt x="340" y="388"/>
                  </a:lnTo>
                  <a:lnTo>
                    <a:pt x="334" y="409"/>
                  </a:lnTo>
                  <a:lnTo>
                    <a:pt x="332" y="429"/>
                  </a:lnTo>
                  <a:lnTo>
                    <a:pt x="330" y="452"/>
                  </a:lnTo>
                  <a:lnTo>
                    <a:pt x="330" y="452"/>
                  </a:lnTo>
                  <a:lnTo>
                    <a:pt x="332" y="472"/>
                  </a:lnTo>
                  <a:lnTo>
                    <a:pt x="334" y="493"/>
                  </a:lnTo>
                  <a:lnTo>
                    <a:pt x="340" y="513"/>
                  </a:lnTo>
                  <a:lnTo>
                    <a:pt x="346" y="534"/>
                  </a:lnTo>
                  <a:lnTo>
                    <a:pt x="355" y="552"/>
                  </a:lnTo>
                  <a:lnTo>
                    <a:pt x="367" y="569"/>
                  </a:lnTo>
                  <a:lnTo>
                    <a:pt x="377" y="585"/>
                  </a:lnTo>
                  <a:lnTo>
                    <a:pt x="392" y="599"/>
                  </a:lnTo>
                  <a:lnTo>
                    <a:pt x="392" y="599"/>
                  </a:lnTo>
                  <a:lnTo>
                    <a:pt x="406" y="614"/>
                  </a:lnTo>
                  <a:lnTo>
                    <a:pt x="422" y="624"/>
                  </a:lnTo>
                  <a:lnTo>
                    <a:pt x="439" y="634"/>
                  </a:lnTo>
                  <a:lnTo>
                    <a:pt x="455" y="642"/>
                  </a:lnTo>
                  <a:lnTo>
                    <a:pt x="455" y="642"/>
                  </a:lnTo>
                  <a:lnTo>
                    <a:pt x="455" y="642"/>
                  </a:lnTo>
                  <a:close/>
                  <a:moveTo>
                    <a:pt x="518" y="243"/>
                  </a:moveTo>
                  <a:lnTo>
                    <a:pt x="518" y="243"/>
                  </a:lnTo>
                  <a:lnTo>
                    <a:pt x="518" y="272"/>
                  </a:lnTo>
                  <a:lnTo>
                    <a:pt x="518" y="272"/>
                  </a:lnTo>
                  <a:lnTo>
                    <a:pt x="516" y="278"/>
                  </a:lnTo>
                  <a:lnTo>
                    <a:pt x="512" y="282"/>
                  </a:lnTo>
                  <a:lnTo>
                    <a:pt x="500" y="288"/>
                  </a:lnTo>
                  <a:lnTo>
                    <a:pt x="500" y="288"/>
                  </a:lnTo>
                  <a:lnTo>
                    <a:pt x="492" y="294"/>
                  </a:lnTo>
                  <a:lnTo>
                    <a:pt x="488" y="298"/>
                  </a:lnTo>
                  <a:lnTo>
                    <a:pt x="482" y="305"/>
                  </a:lnTo>
                  <a:lnTo>
                    <a:pt x="475" y="307"/>
                  </a:lnTo>
                  <a:lnTo>
                    <a:pt x="475" y="307"/>
                  </a:lnTo>
                  <a:lnTo>
                    <a:pt x="465" y="313"/>
                  </a:lnTo>
                  <a:lnTo>
                    <a:pt x="455" y="325"/>
                  </a:lnTo>
                  <a:lnTo>
                    <a:pt x="437" y="345"/>
                  </a:lnTo>
                  <a:lnTo>
                    <a:pt x="437" y="345"/>
                  </a:lnTo>
                  <a:lnTo>
                    <a:pt x="428" y="360"/>
                  </a:lnTo>
                  <a:lnTo>
                    <a:pt x="424" y="368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2"/>
                  </a:lnTo>
                  <a:lnTo>
                    <a:pt x="414" y="370"/>
                  </a:lnTo>
                  <a:lnTo>
                    <a:pt x="412" y="364"/>
                  </a:lnTo>
                  <a:lnTo>
                    <a:pt x="406" y="356"/>
                  </a:lnTo>
                  <a:lnTo>
                    <a:pt x="402" y="352"/>
                  </a:lnTo>
                  <a:lnTo>
                    <a:pt x="396" y="350"/>
                  </a:lnTo>
                  <a:lnTo>
                    <a:pt x="396" y="350"/>
                  </a:lnTo>
                  <a:lnTo>
                    <a:pt x="389" y="352"/>
                  </a:lnTo>
                  <a:lnTo>
                    <a:pt x="385" y="354"/>
                  </a:lnTo>
                  <a:lnTo>
                    <a:pt x="381" y="358"/>
                  </a:lnTo>
                  <a:lnTo>
                    <a:pt x="377" y="364"/>
                  </a:lnTo>
                  <a:lnTo>
                    <a:pt x="373" y="376"/>
                  </a:lnTo>
                  <a:lnTo>
                    <a:pt x="371" y="388"/>
                  </a:lnTo>
                  <a:lnTo>
                    <a:pt x="371" y="388"/>
                  </a:lnTo>
                  <a:lnTo>
                    <a:pt x="371" y="391"/>
                  </a:lnTo>
                  <a:lnTo>
                    <a:pt x="373" y="393"/>
                  </a:lnTo>
                  <a:lnTo>
                    <a:pt x="379" y="393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400" y="384"/>
                  </a:lnTo>
                  <a:lnTo>
                    <a:pt x="402" y="386"/>
                  </a:lnTo>
                  <a:lnTo>
                    <a:pt x="402" y="391"/>
                  </a:lnTo>
                  <a:lnTo>
                    <a:pt x="400" y="401"/>
                  </a:lnTo>
                  <a:lnTo>
                    <a:pt x="400" y="401"/>
                  </a:lnTo>
                  <a:lnTo>
                    <a:pt x="402" y="411"/>
                  </a:lnTo>
                  <a:lnTo>
                    <a:pt x="402" y="417"/>
                  </a:lnTo>
                  <a:lnTo>
                    <a:pt x="402" y="423"/>
                  </a:lnTo>
                  <a:lnTo>
                    <a:pt x="402" y="423"/>
                  </a:lnTo>
                  <a:lnTo>
                    <a:pt x="402" y="427"/>
                  </a:lnTo>
                  <a:lnTo>
                    <a:pt x="404" y="431"/>
                  </a:lnTo>
                  <a:lnTo>
                    <a:pt x="412" y="438"/>
                  </a:lnTo>
                  <a:lnTo>
                    <a:pt x="412" y="438"/>
                  </a:lnTo>
                  <a:lnTo>
                    <a:pt x="418" y="429"/>
                  </a:lnTo>
                  <a:lnTo>
                    <a:pt x="426" y="425"/>
                  </a:lnTo>
                  <a:lnTo>
                    <a:pt x="437" y="423"/>
                  </a:lnTo>
                  <a:lnTo>
                    <a:pt x="445" y="425"/>
                  </a:lnTo>
                  <a:lnTo>
                    <a:pt x="445" y="425"/>
                  </a:lnTo>
                  <a:lnTo>
                    <a:pt x="473" y="438"/>
                  </a:lnTo>
                  <a:lnTo>
                    <a:pt x="488" y="444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506" y="460"/>
                  </a:lnTo>
                  <a:lnTo>
                    <a:pt x="518" y="466"/>
                  </a:lnTo>
                  <a:lnTo>
                    <a:pt x="537" y="479"/>
                  </a:lnTo>
                  <a:lnTo>
                    <a:pt x="537" y="479"/>
                  </a:lnTo>
                  <a:lnTo>
                    <a:pt x="551" y="485"/>
                  </a:lnTo>
                  <a:lnTo>
                    <a:pt x="557" y="489"/>
                  </a:lnTo>
                  <a:lnTo>
                    <a:pt x="559" y="491"/>
                  </a:lnTo>
                  <a:lnTo>
                    <a:pt x="559" y="493"/>
                  </a:lnTo>
                  <a:lnTo>
                    <a:pt x="559" y="493"/>
                  </a:lnTo>
                  <a:lnTo>
                    <a:pt x="545" y="519"/>
                  </a:lnTo>
                  <a:lnTo>
                    <a:pt x="545" y="519"/>
                  </a:lnTo>
                  <a:lnTo>
                    <a:pt x="527" y="554"/>
                  </a:lnTo>
                  <a:lnTo>
                    <a:pt x="514" y="575"/>
                  </a:lnTo>
                  <a:lnTo>
                    <a:pt x="506" y="583"/>
                  </a:lnTo>
                  <a:lnTo>
                    <a:pt x="500" y="589"/>
                  </a:lnTo>
                  <a:lnTo>
                    <a:pt x="500" y="589"/>
                  </a:lnTo>
                  <a:lnTo>
                    <a:pt x="482" y="605"/>
                  </a:lnTo>
                  <a:lnTo>
                    <a:pt x="478" y="612"/>
                  </a:lnTo>
                  <a:lnTo>
                    <a:pt x="475" y="620"/>
                  </a:lnTo>
                  <a:lnTo>
                    <a:pt x="475" y="620"/>
                  </a:lnTo>
                  <a:lnTo>
                    <a:pt x="471" y="626"/>
                  </a:lnTo>
                  <a:lnTo>
                    <a:pt x="471" y="636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86" y="655"/>
                  </a:lnTo>
                  <a:lnTo>
                    <a:pt x="504" y="659"/>
                  </a:lnTo>
                  <a:lnTo>
                    <a:pt x="521" y="661"/>
                  </a:lnTo>
                  <a:lnTo>
                    <a:pt x="541" y="661"/>
                  </a:lnTo>
                  <a:lnTo>
                    <a:pt x="541" y="661"/>
                  </a:lnTo>
                  <a:lnTo>
                    <a:pt x="561" y="661"/>
                  </a:lnTo>
                  <a:lnTo>
                    <a:pt x="582" y="657"/>
                  </a:lnTo>
                  <a:lnTo>
                    <a:pt x="602" y="653"/>
                  </a:lnTo>
                  <a:lnTo>
                    <a:pt x="621" y="644"/>
                  </a:lnTo>
                  <a:lnTo>
                    <a:pt x="639" y="636"/>
                  </a:lnTo>
                  <a:lnTo>
                    <a:pt x="658" y="626"/>
                  </a:lnTo>
                  <a:lnTo>
                    <a:pt x="674" y="614"/>
                  </a:lnTo>
                  <a:lnTo>
                    <a:pt x="688" y="599"/>
                  </a:lnTo>
                  <a:lnTo>
                    <a:pt x="688" y="599"/>
                  </a:lnTo>
                  <a:lnTo>
                    <a:pt x="703" y="585"/>
                  </a:lnTo>
                  <a:lnTo>
                    <a:pt x="713" y="569"/>
                  </a:lnTo>
                  <a:lnTo>
                    <a:pt x="725" y="552"/>
                  </a:lnTo>
                  <a:lnTo>
                    <a:pt x="733" y="534"/>
                  </a:lnTo>
                  <a:lnTo>
                    <a:pt x="740" y="513"/>
                  </a:lnTo>
                  <a:lnTo>
                    <a:pt x="746" y="493"/>
                  </a:lnTo>
                  <a:lnTo>
                    <a:pt x="748" y="472"/>
                  </a:lnTo>
                  <a:lnTo>
                    <a:pt x="750" y="452"/>
                  </a:lnTo>
                  <a:lnTo>
                    <a:pt x="750" y="452"/>
                  </a:lnTo>
                  <a:lnTo>
                    <a:pt x="750" y="442"/>
                  </a:lnTo>
                  <a:lnTo>
                    <a:pt x="750" y="442"/>
                  </a:lnTo>
                  <a:lnTo>
                    <a:pt x="746" y="464"/>
                  </a:lnTo>
                  <a:lnTo>
                    <a:pt x="738" y="491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17" y="538"/>
                  </a:lnTo>
                  <a:lnTo>
                    <a:pt x="705" y="556"/>
                  </a:lnTo>
                  <a:lnTo>
                    <a:pt x="693" y="573"/>
                  </a:lnTo>
                  <a:lnTo>
                    <a:pt x="686" y="577"/>
                  </a:lnTo>
                  <a:lnTo>
                    <a:pt x="682" y="579"/>
                  </a:lnTo>
                  <a:lnTo>
                    <a:pt x="682" y="579"/>
                  </a:lnTo>
                  <a:lnTo>
                    <a:pt x="680" y="577"/>
                  </a:lnTo>
                  <a:lnTo>
                    <a:pt x="678" y="573"/>
                  </a:lnTo>
                  <a:lnTo>
                    <a:pt x="676" y="562"/>
                  </a:lnTo>
                  <a:lnTo>
                    <a:pt x="674" y="532"/>
                  </a:lnTo>
                  <a:lnTo>
                    <a:pt x="672" y="499"/>
                  </a:lnTo>
                  <a:lnTo>
                    <a:pt x="672" y="485"/>
                  </a:lnTo>
                  <a:lnTo>
                    <a:pt x="668" y="477"/>
                  </a:lnTo>
                  <a:lnTo>
                    <a:pt x="668" y="477"/>
                  </a:lnTo>
                  <a:lnTo>
                    <a:pt x="666" y="464"/>
                  </a:lnTo>
                  <a:lnTo>
                    <a:pt x="664" y="456"/>
                  </a:lnTo>
                  <a:lnTo>
                    <a:pt x="664" y="450"/>
                  </a:lnTo>
                  <a:lnTo>
                    <a:pt x="662" y="448"/>
                  </a:lnTo>
                  <a:lnTo>
                    <a:pt x="660" y="446"/>
                  </a:lnTo>
                  <a:lnTo>
                    <a:pt x="660" y="446"/>
                  </a:lnTo>
                  <a:lnTo>
                    <a:pt x="650" y="448"/>
                  </a:lnTo>
                  <a:lnTo>
                    <a:pt x="631" y="450"/>
                  </a:lnTo>
                  <a:lnTo>
                    <a:pt x="613" y="452"/>
                  </a:lnTo>
                  <a:lnTo>
                    <a:pt x="604" y="450"/>
                  </a:lnTo>
                  <a:lnTo>
                    <a:pt x="600" y="448"/>
                  </a:lnTo>
                  <a:lnTo>
                    <a:pt x="600" y="448"/>
                  </a:lnTo>
                  <a:lnTo>
                    <a:pt x="588" y="427"/>
                  </a:lnTo>
                  <a:lnTo>
                    <a:pt x="582" y="415"/>
                  </a:lnTo>
                  <a:lnTo>
                    <a:pt x="582" y="415"/>
                  </a:lnTo>
                  <a:lnTo>
                    <a:pt x="584" y="411"/>
                  </a:lnTo>
                  <a:lnTo>
                    <a:pt x="584" y="399"/>
                  </a:lnTo>
                  <a:lnTo>
                    <a:pt x="584" y="399"/>
                  </a:lnTo>
                  <a:lnTo>
                    <a:pt x="582" y="388"/>
                  </a:lnTo>
                  <a:lnTo>
                    <a:pt x="582" y="382"/>
                  </a:lnTo>
                  <a:lnTo>
                    <a:pt x="584" y="378"/>
                  </a:lnTo>
                  <a:lnTo>
                    <a:pt x="584" y="378"/>
                  </a:lnTo>
                  <a:lnTo>
                    <a:pt x="592" y="372"/>
                  </a:lnTo>
                  <a:lnTo>
                    <a:pt x="596" y="366"/>
                  </a:lnTo>
                  <a:lnTo>
                    <a:pt x="596" y="366"/>
                  </a:lnTo>
                  <a:lnTo>
                    <a:pt x="600" y="358"/>
                  </a:lnTo>
                  <a:lnTo>
                    <a:pt x="602" y="354"/>
                  </a:lnTo>
                  <a:lnTo>
                    <a:pt x="607" y="350"/>
                  </a:lnTo>
                  <a:lnTo>
                    <a:pt x="607" y="350"/>
                  </a:lnTo>
                  <a:lnTo>
                    <a:pt x="615" y="345"/>
                  </a:lnTo>
                  <a:lnTo>
                    <a:pt x="619" y="343"/>
                  </a:lnTo>
                  <a:lnTo>
                    <a:pt x="625" y="343"/>
                  </a:lnTo>
                  <a:lnTo>
                    <a:pt x="625" y="343"/>
                  </a:lnTo>
                  <a:lnTo>
                    <a:pt x="635" y="343"/>
                  </a:lnTo>
                  <a:lnTo>
                    <a:pt x="643" y="343"/>
                  </a:lnTo>
                  <a:lnTo>
                    <a:pt x="643" y="343"/>
                  </a:lnTo>
                  <a:lnTo>
                    <a:pt x="650" y="348"/>
                  </a:lnTo>
                  <a:lnTo>
                    <a:pt x="656" y="352"/>
                  </a:lnTo>
                  <a:lnTo>
                    <a:pt x="662" y="354"/>
                  </a:lnTo>
                  <a:lnTo>
                    <a:pt x="662" y="354"/>
                  </a:lnTo>
                  <a:lnTo>
                    <a:pt x="672" y="354"/>
                  </a:lnTo>
                  <a:lnTo>
                    <a:pt x="688" y="350"/>
                  </a:lnTo>
                  <a:lnTo>
                    <a:pt x="721" y="345"/>
                  </a:lnTo>
                  <a:lnTo>
                    <a:pt x="721" y="345"/>
                  </a:lnTo>
                  <a:lnTo>
                    <a:pt x="713" y="333"/>
                  </a:lnTo>
                  <a:lnTo>
                    <a:pt x="713" y="333"/>
                  </a:lnTo>
                  <a:lnTo>
                    <a:pt x="703" y="339"/>
                  </a:lnTo>
                  <a:lnTo>
                    <a:pt x="699" y="343"/>
                  </a:lnTo>
                  <a:lnTo>
                    <a:pt x="699" y="343"/>
                  </a:lnTo>
                  <a:lnTo>
                    <a:pt x="695" y="345"/>
                  </a:lnTo>
                  <a:lnTo>
                    <a:pt x="690" y="343"/>
                  </a:lnTo>
                  <a:lnTo>
                    <a:pt x="684" y="339"/>
                  </a:lnTo>
                  <a:lnTo>
                    <a:pt x="684" y="339"/>
                  </a:lnTo>
                  <a:lnTo>
                    <a:pt x="680" y="337"/>
                  </a:lnTo>
                  <a:lnTo>
                    <a:pt x="672" y="337"/>
                  </a:lnTo>
                  <a:lnTo>
                    <a:pt x="660" y="337"/>
                  </a:lnTo>
                  <a:lnTo>
                    <a:pt x="660" y="337"/>
                  </a:lnTo>
                  <a:lnTo>
                    <a:pt x="656" y="333"/>
                  </a:lnTo>
                  <a:lnTo>
                    <a:pt x="650" y="327"/>
                  </a:lnTo>
                  <a:lnTo>
                    <a:pt x="639" y="315"/>
                  </a:lnTo>
                  <a:lnTo>
                    <a:pt x="639" y="315"/>
                  </a:lnTo>
                  <a:lnTo>
                    <a:pt x="637" y="313"/>
                  </a:lnTo>
                  <a:lnTo>
                    <a:pt x="635" y="313"/>
                  </a:lnTo>
                  <a:lnTo>
                    <a:pt x="631" y="317"/>
                  </a:lnTo>
                  <a:lnTo>
                    <a:pt x="625" y="327"/>
                  </a:lnTo>
                  <a:lnTo>
                    <a:pt x="625" y="327"/>
                  </a:lnTo>
                  <a:lnTo>
                    <a:pt x="617" y="337"/>
                  </a:lnTo>
                  <a:lnTo>
                    <a:pt x="611" y="341"/>
                  </a:lnTo>
                  <a:lnTo>
                    <a:pt x="607" y="343"/>
                  </a:lnTo>
                  <a:lnTo>
                    <a:pt x="607" y="343"/>
                  </a:lnTo>
                  <a:lnTo>
                    <a:pt x="602" y="341"/>
                  </a:lnTo>
                  <a:lnTo>
                    <a:pt x="600" y="339"/>
                  </a:lnTo>
                  <a:lnTo>
                    <a:pt x="596" y="329"/>
                  </a:lnTo>
                  <a:lnTo>
                    <a:pt x="594" y="317"/>
                  </a:lnTo>
                  <a:lnTo>
                    <a:pt x="598" y="315"/>
                  </a:lnTo>
                  <a:lnTo>
                    <a:pt x="598" y="315"/>
                  </a:lnTo>
                  <a:lnTo>
                    <a:pt x="602" y="313"/>
                  </a:lnTo>
                  <a:lnTo>
                    <a:pt x="604" y="311"/>
                  </a:lnTo>
                  <a:lnTo>
                    <a:pt x="604" y="309"/>
                  </a:lnTo>
                  <a:lnTo>
                    <a:pt x="604" y="309"/>
                  </a:lnTo>
                  <a:lnTo>
                    <a:pt x="604" y="307"/>
                  </a:lnTo>
                  <a:lnTo>
                    <a:pt x="607" y="305"/>
                  </a:lnTo>
                  <a:lnTo>
                    <a:pt x="613" y="305"/>
                  </a:lnTo>
                  <a:lnTo>
                    <a:pt x="613" y="305"/>
                  </a:lnTo>
                  <a:lnTo>
                    <a:pt x="615" y="302"/>
                  </a:lnTo>
                  <a:lnTo>
                    <a:pt x="619" y="296"/>
                  </a:lnTo>
                  <a:lnTo>
                    <a:pt x="623" y="284"/>
                  </a:lnTo>
                  <a:lnTo>
                    <a:pt x="623" y="284"/>
                  </a:lnTo>
                  <a:lnTo>
                    <a:pt x="629" y="276"/>
                  </a:lnTo>
                  <a:lnTo>
                    <a:pt x="639" y="266"/>
                  </a:lnTo>
                  <a:lnTo>
                    <a:pt x="639" y="266"/>
                  </a:lnTo>
                  <a:lnTo>
                    <a:pt x="617" y="255"/>
                  </a:lnTo>
                  <a:lnTo>
                    <a:pt x="592" y="247"/>
                  </a:lnTo>
                  <a:lnTo>
                    <a:pt x="566" y="243"/>
                  </a:lnTo>
                  <a:lnTo>
                    <a:pt x="541" y="241"/>
                  </a:lnTo>
                  <a:lnTo>
                    <a:pt x="541" y="241"/>
                  </a:lnTo>
                  <a:lnTo>
                    <a:pt x="518" y="243"/>
                  </a:lnTo>
                  <a:lnTo>
                    <a:pt x="518" y="243"/>
                  </a:lnTo>
                  <a:lnTo>
                    <a:pt x="518" y="243"/>
                  </a:lnTo>
                  <a:close/>
                  <a:moveTo>
                    <a:pt x="541" y="190"/>
                  </a:moveTo>
                  <a:lnTo>
                    <a:pt x="541" y="190"/>
                  </a:lnTo>
                  <a:lnTo>
                    <a:pt x="514" y="192"/>
                  </a:lnTo>
                  <a:lnTo>
                    <a:pt x="488" y="196"/>
                  </a:lnTo>
                  <a:lnTo>
                    <a:pt x="463" y="202"/>
                  </a:lnTo>
                  <a:lnTo>
                    <a:pt x="439" y="210"/>
                  </a:lnTo>
                  <a:lnTo>
                    <a:pt x="416" y="223"/>
                  </a:lnTo>
                  <a:lnTo>
                    <a:pt x="394" y="235"/>
                  </a:lnTo>
                  <a:lnTo>
                    <a:pt x="375" y="251"/>
                  </a:lnTo>
                  <a:lnTo>
                    <a:pt x="357" y="268"/>
                  </a:lnTo>
                  <a:lnTo>
                    <a:pt x="357" y="268"/>
                  </a:lnTo>
                  <a:lnTo>
                    <a:pt x="338" y="286"/>
                  </a:lnTo>
                  <a:lnTo>
                    <a:pt x="324" y="307"/>
                  </a:lnTo>
                  <a:lnTo>
                    <a:pt x="312" y="327"/>
                  </a:lnTo>
                  <a:lnTo>
                    <a:pt x="299" y="350"/>
                  </a:lnTo>
                  <a:lnTo>
                    <a:pt x="291" y="374"/>
                  </a:lnTo>
                  <a:lnTo>
                    <a:pt x="285" y="399"/>
                  </a:lnTo>
                  <a:lnTo>
                    <a:pt x="281" y="425"/>
                  </a:lnTo>
                  <a:lnTo>
                    <a:pt x="279" y="452"/>
                  </a:lnTo>
                  <a:lnTo>
                    <a:pt x="279" y="452"/>
                  </a:lnTo>
                  <a:lnTo>
                    <a:pt x="281" y="479"/>
                  </a:lnTo>
                  <a:lnTo>
                    <a:pt x="285" y="503"/>
                  </a:lnTo>
                  <a:lnTo>
                    <a:pt x="291" y="530"/>
                  </a:lnTo>
                  <a:lnTo>
                    <a:pt x="299" y="552"/>
                  </a:lnTo>
                  <a:lnTo>
                    <a:pt x="312" y="575"/>
                  </a:lnTo>
                  <a:lnTo>
                    <a:pt x="324" y="597"/>
                  </a:lnTo>
                  <a:lnTo>
                    <a:pt x="338" y="618"/>
                  </a:lnTo>
                  <a:lnTo>
                    <a:pt x="357" y="636"/>
                  </a:lnTo>
                  <a:lnTo>
                    <a:pt x="357" y="636"/>
                  </a:lnTo>
                  <a:lnTo>
                    <a:pt x="375" y="653"/>
                  </a:lnTo>
                  <a:lnTo>
                    <a:pt x="394" y="667"/>
                  </a:lnTo>
                  <a:lnTo>
                    <a:pt x="416" y="681"/>
                  </a:lnTo>
                  <a:lnTo>
                    <a:pt x="439" y="691"/>
                  </a:lnTo>
                  <a:lnTo>
                    <a:pt x="463" y="700"/>
                  </a:lnTo>
                  <a:lnTo>
                    <a:pt x="488" y="706"/>
                  </a:lnTo>
                  <a:lnTo>
                    <a:pt x="514" y="710"/>
                  </a:lnTo>
                  <a:lnTo>
                    <a:pt x="541" y="712"/>
                  </a:lnTo>
                  <a:lnTo>
                    <a:pt x="541" y="712"/>
                  </a:lnTo>
                  <a:lnTo>
                    <a:pt x="568" y="710"/>
                  </a:lnTo>
                  <a:lnTo>
                    <a:pt x="592" y="706"/>
                  </a:lnTo>
                  <a:lnTo>
                    <a:pt x="617" y="700"/>
                  </a:lnTo>
                  <a:lnTo>
                    <a:pt x="641" y="691"/>
                  </a:lnTo>
                  <a:lnTo>
                    <a:pt x="664" y="681"/>
                  </a:lnTo>
                  <a:lnTo>
                    <a:pt x="686" y="667"/>
                  </a:lnTo>
                  <a:lnTo>
                    <a:pt x="705" y="653"/>
                  </a:lnTo>
                  <a:lnTo>
                    <a:pt x="725" y="636"/>
                  </a:lnTo>
                  <a:lnTo>
                    <a:pt x="725" y="636"/>
                  </a:lnTo>
                  <a:lnTo>
                    <a:pt x="742" y="618"/>
                  </a:lnTo>
                  <a:lnTo>
                    <a:pt x="756" y="597"/>
                  </a:lnTo>
                  <a:lnTo>
                    <a:pt x="768" y="575"/>
                  </a:lnTo>
                  <a:lnTo>
                    <a:pt x="781" y="552"/>
                  </a:lnTo>
                  <a:lnTo>
                    <a:pt x="789" y="530"/>
                  </a:lnTo>
                  <a:lnTo>
                    <a:pt x="795" y="503"/>
                  </a:lnTo>
                  <a:lnTo>
                    <a:pt x="799" y="479"/>
                  </a:lnTo>
                  <a:lnTo>
                    <a:pt x="801" y="452"/>
                  </a:lnTo>
                  <a:lnTo>
                    <a:pt x="801" y="452"/>
                  </a:lnTo>
                  <a:lnTo>
                    <a:pt x="799" y="425"/>
                  </a:lnTo>
                  <a:lnTo>
                    <a:pt x="795" y="399"/>
                  </a:lnTo>
                  <a:lnTo>
                    <a:pt x="789" y="374"/>
                  </a:lnTo>
                  <a:lnTo>
                    <a:pt x="781" y="350"/>
                  </a:lnTo>
                  <a:lnTo>
                    <a:pt x="768" y="327"/>
                  </a:lnTo>
                  <a:lnTo>
                    <a:pt x="756" y="307"/>
                  </a:lnTo>
                  <a:lnTo>
                    <a:pt x="742" y="286"/>
                  </a:lnTo>
                  <a:lnTo>
                    <a:pt x="725" y="268"/>
                  </a:lnTo>
                  <a:lnTo>
                    <a:pt x="725" y="268"/>
                  </a:lnTo>
                  <a:lnTo>
                    <a:pt x="705" y="251"/>
                  </a:lnTo>
                  <a:lnTo>
                    <a:pt x="686" y="235"/>
                  </a:lnTo>
                  <a:lnTo>
                    <a:pt x="664" y="223"/>
                  </a:lnTo>
                  <a:lnTo>
                    <a:pt x="641" y="210"/>
                  </a:lnTo>
                  <a:lnTo>
                    <a:pt x="617" y="202"/>
                  </a:lnTo>
                  <a:lnTo>
                    <a:pt x="592" y="196"/>
                  </a:lnTo>
                  <a:lnTo>
                    <a:pt x="568" y="192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1" y="190"/>
                  </a:lnTo>
                  <a:close/>
                  <a:moveTo>
                    <a:pt x="39" y="0"/>
                  </a:moveTo>
                  <a:lnTo>
                    <a:pt x="635" y="0"/>
                  </a:lnTo>
                  <a:lnTo>
                    <a:pt x="635" y="0"/>
                  </a:lnTo>
                  <a:lnTo>
                    <a:pt x="643" y="2"/>
                  </a:lnTo>
                  <a:lnTo>
                    <a:pt x="652" y="4"/>
                  </a:lnTo>
                  <a:lnTo>
                    <a:pt x="658" y="8"/>
                  </a:lnTo>
                  <a:lnTo>
                    <a:pt x="664" y="12"/>
                  </a:lnTo>
                  <a:lnTo>
                    <a:pt x="668" y="18"/>
                  </a:lnTo>
                  <a:lnTo>
                    <a:pt x="672" y="24"/>
                  </a:lnTo>
                  <a:lnTo>
                    <a:pt x="674" y="32"/>
                  </a:lnTo>
                  <a:lnTo>
                    <a:pt x="674" y="38"/>
                  </a:lnTo>
                  <a:lnTo>
                    <a:pt x="674" y="163"/>
                  </a:lnTo>
                  <a:lnTo>
                    <a:pt x="674" y="163"/>
                  </a:lnTo>
                  <a:lnTo>
                    <a:pt x="654" y="155"/>
                  </a:lnTo>
                  <a:lnTo>
                    <a:pt x="633" y="147"/>
                  </a:lnTo>
                  <a:lnTo>
                    <a:pt x="611" y="141"/>
                  </a:lnTo>
                  <a:lnTo>
                    <a:pt x="588" y="137"/>
                  </a:lnTo>
                  <a:lnTo>
                    <a:pt x="588" y="83"/>
                  </a:lnTo>
                  <a:lnTo>
                    <a:pt x="91" y="83"/>
                  </a:lnTo>
                  <a:lnTo>
                    <a:pt x="91" y="833"/>
                  </a:lnTo>
                  <a:lnTo>
                    <a:pt x="588" y="833"/>
                  </a:lnTo>
                  <a:lnTo>
                    <a:pt x="588" y="765"/>
                  </a:lnTo>
                  <a:lnTo>
                    <a:pt x="588" y="765"/>
                  </a:lnTo>
                  <a:lnTo>
                    <a:pt x="611" y="761"/>
                  </a:lnTo>
                  <a:lnTo>
                    <a:pt x="633" y="755"/>
                  </a:lnTo>
                  <a:lnTo>
                    <a:pt x="654" y="749"/>
                  </a:lnTo>
                  <a:lnTo>
                    <a:pt x="674" y="739"/>
                  </a:lnTo>
                  <a:lnTo>
                    <a:pt x="674" y="951"/>
                  </a:lnTo>
                  <a:lnTo>
                    <a:pt x="674" y="951"/>
                  </a:lnTo>
                  <a:lnTo>
                    <a:pt x="674" y="960"/>
                  </a:lnTo>
                  <a:lnTo>
                    <a:pt x="672" y="966"/>
                  </a:lnTo>
                  <a:lnTo>
                    <a:pt x="668" y="974"/>
                  </a:lnTo>
                  <a:lnTo>
                    <a:pt x="664" y="978"/>
                  </a:lnTo>
                  <a:lnTo>
                    <a:pt x="658" y="984"/>
                  </a:lnTo>
                  <a:lnTo>
                    <a:pt x="652" y="988"/>
                  </a:lnTo>
                  <a:lnTo>
                    <a:pt x="643" y="990"/>
                  </a:lnTo>
                  <a:lnTo>
                    <a:pt x="635" y="990"/>
                  </a:lnTo>
                  <a:lnTo>
                    <a:pt x="39" y="990"/>
                  </a:lnTo>
                  <a:lnTo>
                    <a:pt x="39" y="990"/>
                  </a:lnTo>
                  <a:lnTo>
                    <a:pt x="31" y="990"/>
                  </a:lnTo>
                  <a:lnTo>
                    <a:pt x="25" y="988"/>
                  </a:lnTo>
                  <a:lnTo>
                    <a:pt x="19" y="984"/>
                  </a:lnTo>
                  <a:lnTo>
                    <a:pt x="13" y="978"/>
                  </a:lnTo>
                  <a:lnTo>
                    <a:pt x="7" y="974"/>
                  </a:lnTo>
                  <a:lnTo>
                    <a:pt x="5" y="966"/>
                  </a:lnTo>
                  <a:lnTo>
                    <a:pt x="0" y="960"/>
                  </a:lnTo>
                  <a:lnTo>
                    <a:pt x="0" y="95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5" y="24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9" y="8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642" y="2143125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운영자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224964" y="1236904"/>
            <a:ext cx="1101197" cy="1485936"/>
            <a:chOff x="3537307" y="1183829"/>
            <a:chExt cx="1101197" cy="148593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70"/>
            <a:stretch/>
          </p:blipFill>
          <p:spPr>
            <a:xfrm>
              <a:off x="3718481" y="1183829"/>
              <a:ext cx="767572" cy="100207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537307" y="2115767"/>
              <a:ext cx="11011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매장</a:t>
              </a:r>
              <a:endParaRPr lang="en-US" altLang="ko-KR" sz="1500" b="1" dirty="0" smtClean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  <a:p>
              <a:pPr algn="ctr"/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관리자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127017" y="1236904"/>
            <a:ext cx="1036677" cy="1224189"/>
            <a:chOff x="4734465" y="1214743"/>
            <a:chExt cx="1036677" cy="122418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465" y="1214743"/>
              <a:ext cx="1036677" cy="87818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4923161" y="2115767"/>
              <a:ext cx="7906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smtClean="0"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소비자</a:t>
              </a:r>
              <a:endParaRPr lang="ko-KR" altLang="en-US" sz="1500" b="1" dirty="0"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46" name="오른쪽 화살표 45"/>
          <p:cNvSpPr/>
          <p:nvPr/>
        </p:nvSpPr>
        <p:spPr>
          <a:xfrm>
            <a:off x="2986465" y="1522361"/>
            <a:ext cx="1882951" cy="42277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 화살표 11"/>
          <p:cNvSpPr/>
          <p:nvPr/>
        </p:nvSpPr>
        <p:spPr>
          <a:xfrm>
            <a:off x="6593030" y="1509908"/>
            <a:ext cx="2000250" cy="447675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35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41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기능 요약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7" name="Прямая соединительная линия 26"/>
          <p:cNvCxnSpPr/>
          <p:nvPr/>
        </p:nvCxnSpPr>
        <p:spPr>
          <a:xfrm>
            <a:off x="8015409" y="2325756"/>
            <a:ext cx="0" cy="3173127"/>
          </a:xfrm>
          <a:prstGeom prst="line">
            <a:avLst/>
          </a:prstGeom>
          <a:ln w="25400"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189393" y="1611288"/>
            <a:ext cx="1836899" cy="474881"/>
            <a:chOff x="1317118" y="1625369"/>
            <a:chExt cx="1227299" cy="474881"/>
          </a:xfrm>
        </p:grpSpPr>
        <p:sp>
          <p:nvSpPr>
            <p:cNvPr id="9" name="Заголовок 1"/>
            <p:cNvSpPr txBox="1">
              <a:spLocks/>
            </p:cNvSpPr>
            <p:nvPr/>
          </p:nvSpPr>
          <p:spPr>
            <a:xfrm>
              <a:off x="1317118" y="1625369"/>
              <a:ext cx="1227299" cy="446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500" b="1" spc="100" dirty="0" smtClean="0">
                  <a:solidFill>
                    <a:schemeClr val="bg2">
                      <a:lumMod val="50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  <a:cs typeface="Poppins SemiBold" panose="02000000000000000000" pitchFamily="2" charset="0"/>
                </a:rPr>
                <a:t>매장관리자</a:t>
              </a:r>
              <a:endParaRPr lang="ru-RU" sz="2500" b="1" spc="100" dirty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317118" y="2100250"/>
              <a:ext cx="111600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469518" y="1625369"/>
            <a:ext cx="1227299" cy="474881"/>
            <a:chOff x="1317118" y="1625369"/>
            <a:chExt cx="1227299" cy="474881"/>
          </a:xfrm>
        </p:grpSpPr>
        <p:sp>
          <p:nvSpPr>
            <p:cNvPr id="12" name="Заголовок 1"/>
            <p:cNvSpPr txBox="1">
              <a:spLocks/>
            </p:cNvSpPr>
            <p:nvPr/>
          </p:nvSpPr>
          <p:spPr>
            <a:xfrm>
              <a:off x="1317118" y="1625369"/>
              <a:ext cx="1227299" cy="446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500" b="1" spc="100" dirty="0" smtClean="0">
                  <a:solidFill>
                    <a:schemeClr val="bg2">
                      <a:lumMod val="50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  <a:cs typeface="Poppins SemiBold" panose="02000000000000000000" pitchFamily="2" charset="0"/>
                </a:rPr>
                <a:t>운영자</a:t>
              </a:r>
              <a:endParaRPr lang="ru-RU" sz="2500" b="1" spc="100" dirty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317118" y="2100250"/>
              <a:ext cx="111600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9518869" y="1625369"/>
            <a:ext cx="1227299" cy="474881"/>
            <a:chOff x="1317118" y="1625369"/>
            <a:chExt cx="1227299" cy="474881"/>
          </a:xfrm>
        </p:grpSpPr>
        <p:sp>
          <p:nvSpPr>
            <p:cNvPr id="15" name="Заголовок 1"/>
            <p:cNvSpPr txBox="1">
              <a:spLocks/>
            </p:cNvSpPr>
            <p:nvPr/>
          </p:nvSpPr>
          <p:spPr>
            <a:xfrm>
              <a:off x="1317118" y="1625369"/>
              <a:ext cx="1227299" cy="446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500" b="1" spc="100" dirty="0" smtClean="0">
                  <a:solidFill>
                    <a:schemeClr val="bg2">
                      <a:lumMod val="50000"/>
                    </a:schemeClr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  <a:cs typeface="Poppins SemiBold" panose="02000000000000000000" pitchFamily="2" charset="0"/>
                </a:rPr>
                <a:t>소비자</a:t>
              </a:r>
              <a:endParaRPr lang="ru-RU" sz="2500" b="1" spc="100" dirty="0">
                <a:solidFill>
                  <a:schemeClr val="bg2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  <a:cs typeface="Poppins SemiBold" panose="02000000000000000000" pitchFamily="2" charset="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317118" y="2100250"/>
              <a:ext cx="111600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03747" y="2320730"/>
            <a:ext cx="344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매장 생성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err="1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라벨지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관리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87456" y="2320730"/>
            <a:ext cx="34407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주문 관리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주문 목록 관리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판매현황 분석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47488" y="2299467"/>
            <a:ext cx="344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메이커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가게 검색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QR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코드 인식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개인정보 수집</a:t>
            </a:r>
            <a:endParaRPr lang="en-US" altLang="ko-KR" sz="3000" dirty="0" smtClean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4" name="Параллелограмм 17"/>
          <p:cNvSpPr/>
          <p:nvPr/>
        </p:nvSpPr>
        <p:spPr>
          <a:xfrm flipH="1">
            <a:off x="6806808" y="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408306" y="2943447"/>
            <a:ext cx="3562000" cy="16168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>
                <a:solidFill>
                  <a:schemeClr val="bg1">
                    <a:lumMod val="9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비회원</a:t>
            </a:r>
            <a:endParaRPr lang="ko-KR" altLang="en-US" sz="5000" dirty="0">
              <a:solidFill>
                <a:schemeClr val="bg1">
                  <a:lumMod val="9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29" name="Прямая соединительная линия 26"/>
          <p:cNvCxnSpPr/>
          <p:nvPr/>
        </p:nvCxnSpPr>
        <p:spPr>
          <a:xfrm>
            <a:off x="4064371" y="2299467"/>
            <a:ext cx="0" cy="3173127"/>
          </a:xfrm>
          <a:prstGeom prst="line">
            <a:avLst/>
          </a:prstGeom>
          <a:ln w="25400"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687922" y="2964459"/>
            <a:ext cx="4557896" cy="16313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>
                <a:solidFill>
                  <a:schemeClr val="bg1">
                    <a:lumMod val="9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로그인</a:t>
            </a:r>
            <a:endParaRPr lang="ko-KR" altLang="en-US" sz="5000" dirty="0">
              <a:solidFill>
                <a:schemeClr val="bg1">
                  <a:lumMod val="9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70"/>
          <a:stretch/>
        </p:blipFill>
        <p:spPr>
          <a:xfrm>
            <a:off x="5429484" y="4993582"/>
            <a:ext cx="1118910" cy="14607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049" y="5228064"/>
            <a:ext cx="1447578" cy="1226264"/>
          </a:xfrm>
          <a:prstGeom prst="rect">
            <a:avLst/>
          </a:prstGeom>
        </p:spPr>
      </p:pic>
      <p:sp>
        <p:nvSpPr>
          <p:cNvPr id="30" name="Freeform 8"/>
          <p:cNvSpPr>
            <a:spLocks noEditPoints="1"/>
          </p:cNvSpPr>
          <p:nvPr/>
        </p:nvSpPr>
        <p:spPr bwMode="auto">
          <a:xfrm>
            <a:off x="1687922" y="5228064"/>
            <a:ext cx="862788" cy="1011129"/>
          </a:xfrm>
          <a:custGeom>
            <a:avLst/>
            <a:gdLst>
              <a:gd name="T0" fmla="*/ 258 w 801"/>
              <a:gd name="T1" fmla="*/ 921 h 990"/>
              <a:gd name="T2" fmla="*/ 420 w 801"/>
              <a:gd name="T3" fmla="*/ 931 h 990"/>
              <a:gd name="T4" fmla="*/ 410 w 801"/>
              <a:gd name="T5" fmla="*/ 890 h 990"/>
              <a:gd name="T6" fmla="*/ 455 w 801"/>
              <a:gd name="T7" fmla="*/ 642 h 990"/>
              <a:gd name="T8" fmla="*/ 445 w 801"/>
              <a:gd name="T9" fmla="*/ 589 h 990"/>
              <a:gd name="T10" fmla="*/ 428 w 801"/>
              <a:gd name="T11" fmla="*/ 524 h 990"/>
              <a:gd name="T12" fmla="*/ 404 w 801"/>
              <a:gd name="T13" fmla="*/ 446 h 990"/>
              <a:gd name="T14" fmla="*/ 383 w 801"/>
              <a:gd name="T15" fmla="*/ 419 h 990"/>
              <a:gd name="T16" fmla="*/ 357 w 801"/>
              <a:gd name="T17" fmla="*/ 382 h 990"/>
              <a:gd name="T18" fmla="*/ 330 w 801"/>
              <a:gd name="T19" fmla="*/ 452 h 990"/>
              <a:gd name="T20" fmla="*/ 377 w 801"/>
              <a:gd name="T21" fmla="*/ 585 h 990"/>
              <a:gd name="T22" fmla="*/ 455 w 801"/>
              <a:gd name="T23" fmla="*/ 642 h 990"/>
              <a:gd name="T24" fmla="*/ 500 w 801"/>
              <a:gd name="T25" fmla="*/ 288 h 990"/>
              <a:gd name="T26" fmla="*/ 437 w 801"/>
              <a:gd name="T27" fmla="*/ 345 h 990"/>
              <a:gd name="T28" fmla="*/ 412 w 801"/>
              <a:gd name="T29" fmla="*/ 364 h 990"/>
              <a:gd name="T30" fmla="*/ 377 w 801"/>
              <a:gd name="T31" fmla="*/ 364 h 990"/>
              <a:gd name="T32" fmla="*/ 398 w 801"/>
              <a:gd name="T33" fmla="*/ 386 h 990"/>
              <a:gd name="T34" fmla="*/ 402 w 801"/>
              <a:gd name="T35" fmla="*/ 423 h 990"/>
              <a:gd name="T36" fmla="*/ 437 w 801"/>
              <a:gd name="T37" fmla="*/ 423 h 990"/>
              <a:gd name="T38" fmla="*/ 518 w 801"/>
              <a:gd name="T39" fmla="*/ 466 h 990"/>
              <a:gd name="T40" fmla="*/ 545 w 801"/>
              <a:gd name="T41" fmla="*/ 519 h 990"/>
              <a:gd name="T42" fmla="*/ 478 w 801"/>
              <a:gd name="T43" fmla="*/ 612 h 990"/>
              <a:gd name="T44" fmla="*/ 504 w 801"/>
              <a:gd name="T45" fmla="*/ 659 h 990"/>
              <a:gd name="T46" fmla="*/ 639 w 801"/>
              <a:gd name="T47" fmla="*/ 636 h 990"/>
              <a:gd name="T48" fmla="*/ 733 w 801"/>
              <a:gd name="T49" fmla="*/ 534 h 990"/>
              <a:gd name="T50" fmla="*/ 746 w 801"/>
              <a:gd name="T51" fmla="*/ 464 h 990"/>
              <a:gd name="T52" fmla="*/ 682 w 801"/>
              <a:gd name="T53" fmla="*/ 579 h 990"/>
              <a:gd name="T54" fmla="*/ 668 w 801"/>
              <a:gd name="T55" fmla="*/ 477 h 990"/>
              <a:gd name="T56" fmla="*/ 650 w 801"/>
              <a:gd name="T57" fmla="*/ 448 h 990"/>
              <a:gd name="T58" fmla="*/ 582 w 801"/>
              <a:gd name="T59" fmla="*/ 415 h 990"/>
              <a:gd name="T60" fmla="*/ 592 w 801"/>
              <a:gd name="T61" fmla="*/ 372 h 990"/>
              <a:gd name="T62" fmla="*/ 619 w 801"/>
              <a:gd name="T63" fmla="*/ 343 h 990"/>
              <a:gd name="T64" fmla="*/ 662 w 801"/>
              <a:gd name="T65" fmla="*/ 354 h 990"/>
              <a:gd name="T66" fmla="*/ 703 w 801"/>
              <a:gd name="T67" fmla="*/ 339 h 990"/>
              <a:gd name="T68" fmla="*/ 672 w 801"/>
              <a:gd name="T69" fmla="*/ 337 h 990"/>
              <a:gd name="T70" fmla="*/ 635 w 801"/>
              <a:gd name="T71" fmla="*/ 313 h 990"/>
              <a:gd name="T72" fmla="*/ 602 w 801"/>
              <a:gd name="T73" fmla="*/ 341 h 990"/>
              <a:gd name="T74" fmla="*/ 604 w 801"/>
              <a:gd name="T75" fmla="*/ 309 h 990"/>
              <a:gd name="T76" fmla="*/ 623 w 801"/>
              <a:gd name="T77" fmla="*/ 284 h 990"/>
              <a:gd name="T78" fmla="*/ 541 w 801"/>
              <a:gd name="T79" fmla="*/ 241 h 990"/>
              <a:gd name="T80" fmla="*/ 488 w 801"/>
              <a:gd name="T81" fmla="*/ 196 h 990"/>
              <a:gd name="T82" fmla="*/ 338 w 801"/>
              <a:gd name="T83" fmla="*/ 286 h 990"/>
              <a:gd name="T84" fmla="*/ 279 w 801"/>
              <a:gd name="T85" fmla="*/ 452 h 990"/>
              <a:gd name="T86" fmla="*/ 357 w 801"/>
              <a:gd name="T87" fmla="*/ 636 h 990"/>
              <a:gd name="T88" fmla="*/ 514 w 801"/>
              <a:gd name="T89" fmla="*/ 710 h 990"/>
              <a:gd name="T90" fmla="*/ 686 w 801"/>
              <a:gd name="T91" fmla="*/ 667 h 990"/>
              <a:gd name="T92" fmla="*/ 789 w 801"/>
              <a:gd name="T93" fmla="*/ 530 h 990"/>
              <a:gd name="T94" fmla="*/ 781 w 801"/>
              <a:gd name="T95" fmla="*/ 350 h 990"/>
              <a:gd name="T96" fmla="*/ 664 w 801"/>
              <a:gd name="T97" fmla="*/ 223 h 990"/>
              <a:gd name="T98" fmla="*/ 39 w 801"/>
              <a:gd name="T99" fmla="*/ 0 h 990"/>
              <a:gd name="T100" fmla="*/ 672 w 801"/>
              <a:gd name="T101" fmla="*/ 24 h 990"/>
              <a:gd name="T102" fmla="*/ 588 w 801"/>
              <a:gd name="T103" fmla="*/ 137 h 990"/>
              <a:gd name="T104" fmla="*/ 633 w 801"/>
              <a:gd name="T105" fmla="*/ 755 h 990"/>
              <a:gd name="T106" fmla="*/ 664 w 801"/>
              <a:gd name="T107" fmla="*/ 978 h 990"/>
              <a:gd name="T108" fmla="*/ 25 w 801"/>
              <a:gd name="T109" fmla="*/ 988 h 990"/>
              <a:gd name="T110" fmla="*/ 0 w 801"/>
              <a:gd name="T111" fmla="*/ 38 h 990"/>
              <a:gd name="T112" fmla="*/ 39 w 801"/>
              <a:gd name="T113" fmla="*/ 0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01" h="990">
                <a:moveTo>
                  <a:pt x="271" y="890"/>
                </a:moveTo>
                <a:lnTo>
                  <a:pt x="271" y="890"/>
                </a:lnTo>
                <a:lnTo>
                  <a:pt x="267" y="892"/>
                </a:lnTo>
                <a:lnTo>
                  <a:pt x="263" y="894"/>
                </a:lnTo>
                <a:lnTo>
                  <a:pt x="258" y="898"/>
                </a:lnTo>
                <a:lnTo>
                  <a:pt x="258" y="902"/>
                </a:lnTo>
                <a:lnTo>
                  <a:pt x="258" y="921"/>
                </a:lnTo>
                <a:lnTo>
                  <a:pt x="258" y="921"/>
                </a:lnTo>
                <a:lnTo>
                  <a:pt x="258" y="927"/>
                </a:lnTo>
                <a:lnTo>
                  <a:pt x="263" y="931"/>
                </a:lnTo>
                <a:lnTo>
                  <a:pt x="267" y="933"/>
                </a:lnTo>
                <a:lnTo>
                  <a:pt x="271" y="933"/>
                </a:lnTo>
                <a:lnTo>
                  <a:pt x="410" y="933"/>
                </a:lnTo>
                <a:lnTo>
                  <a:pt x="410" y="933"/>
                </a:lnTo>
                <a:lnTo>
                  <a:pt x="416" y="933"/>
                </a:lnTo>
                <a:lnTo>
                  <a:pt x="420" y="931"/>
                </a:lnTo>
                <a:lnTo>
                  <a:pt x="422" y="927"/>
                </a:lnTo>
                <a:lnTo>
                  <a:pt x="422" y="921"/>
                </a:lnTo>
                <a:lnTo>
                  <a:pt x="422" y="902"/>
                </a:lnTo>
                <a:lnTo>
                  <a:pt x="422" y="902"/>
                </a:lnTo>
                <a:lnTo>
                  <a:pt x="422" y="898"/>
                </a:lnTo>
                <a:lnTo>
                  <a:pt x="420" y="894"/>
                </a:lnTo>
                <a:lnTo>
                  <a:pt x="416" y="892"/>
                </a:lnTo>
                <a:lnTo>
                  <a:pt x="410" y="890"/>
                </a:lnTo>
                <a:lnTo>
                  <a:pt x="271" y="890"/>
                </a:lnTo>
                <a:lnTo>
                  <a:pt x="271" y="890"/>
                </a:lnTo>
                <a:close/>
                <a:moveTo>
                  <a:pt x="750" y="440"/>
                </a:moveTo>
                <a:lnTo>
                  <a:pt x="750" y="440"/>
                </a:lnTo>
                <a:lnTo>
                  <a:pt x="750" y="440"/>
                </a:lnTo>
                <a:lnTo>
                  <a:pt x="750" y="440"/>
                </a:lnTo>
                <a:lnTo>
                  <a:pt x="750" y="440"/>
                </a:lnTo>
                <a:close/>
                <a:moveTo>
                  <a:pt x="455" y="642"/>
                </a:moveTo>
                <a:lnTo>
                  <a:pt x="455" y="642"/>
                </a:lnTo>
                <a:lnTo>
                  <a:pt x="453" y="632"/>
                </a:lnTo>
                <a:lnTo>
                  <a:pt x="453" y="632"/>
                </a:lnTo>
                <a:lnTo>
                  <a:pt x="449" y="618"/>
                </a:lnTo>
                <a:lnTo>
                  <a:pt x="447" y="608"/>
                </a:lnTo>
                <a:lnTo>
                  <a:pt x="445" y="597"/>
                </a:lnTo>
                <a:lnTo>
                  <a:pt x="445" y="597"/>
                </a:lnTo>
                <a:lnTo>
                  <a:pt x="445" y="589"/>
                </a:lnTo>
                <a:lnTo>
                  <a:pt x="441" y="577"/>
                </a:lnTo>
                <a:lnTo>
                  <a:pt x="439" y="565"/>
                </a:lnTo>
                <a:lnTo>
                  <a:pt x="437" y="556"/>
                </a:lnTo>
                <a:lnTo>
                  <a:pt x="437" y="556"/>
                </a:lnTo>
                <a:lnTo>
                  <a:pt x="435" y="540"/>
                </a:lnTo>
                <a:lnTo>
                  <a:pt x="432" y="532"/>
                </a:lnTo>
                <a:lnTo>
                  <a:pt x="428" y="524"/>
                </a:lnTo>
                <a:lnTo>
                  <a:pt x="428" y="524"/>
                </a:lnTo>
                <a:lnTo>
                  <a:pt x="412" y="509"/>
                </a:lnTo>
                <a:lnTo>
                  <a:pt x="406" y="501"/>
                </a:lnTo>
                <a:lnTo>
                  <a:pt x="404" y="493"/>
                </a:lnTo>
                <a:lnTo>
                  <a:pt x="404" y="493"/>
                </a:lnTo>
                <a:lnTo>
                  <a:pt x="400" y="470"/>
                </a:lnTo>
                <a:lnTo>
                  <a:pt x="400" y="458"/>
                </a:lnTo>
                <a:lnTo>
                  <a:pt x="402" y="452"/>
                </a:lnTo>
                <a:lnTo>
                  <a:pt x="404" y="446"/>
                </a:lnTo>
                <a:lnTo>
                  <a:pt x="404" y="446"/>
                </a:lnTo>
                <a:lnTo>
                  <a:pt x="408" y="442"/>
                </a:lnTo>
                <a:lnTo>
                  <a:pt x="408" y="442"/>
                </a:lnTo>
                <a:lnTo>
                  <a:pt x="394" y="434"/>
                </a:lnTo>
                <a:lnTo>
                  <a:pt x="394" y="434"/>
                </a:lnTo>
                <a:lnTo>
                  <a:pt x="389" y="431"/>
                </a:lnTo>
                <a:lnTo>
                  <a:pt x="385" y="427"/>
                </a:lnTo>
                <a:lnTo>
                  <a:pt x="383" y="419"/>
                </a:lnTo>
                <a:lnTo>
                  <a:pt x="383" y="419"/>
                </a:lnTo>
                <a:lnTo>
                  <a:pt x="381" y="417"/>
                </a:lnTo>
                <a:lnTo>
                  <a:pt x="377" y="413"/>
                </a:lnTo>
                <a:lnTo>
                  <a:pt x="363" y="405"/>
                </a:lnTo>
                <a:lnTo>
                  <a:pt x="363" y="405"/>
                </a:lnTo>
                <a:lnTo>
                  <a:pt x="359" y="399"/>
                </a:lnTo>
                <a:lnTo>
                  <a:pt x="357" y="393"/>
                </a:lnTo>
                <a:lnTo>
                  <a:pt x="357" y="382"/>
                </a:lnTo>
                <a:lnTo>
                  <a:pt x="357" y="382"/>
                </a:lnTo>
                <a:lnTo>
                  <a:pt x="353" y="376"/>
                </a:lnTo>
                <a:lnTo>
                  <a:pt x="346" y="370"/>
                </a:lnTo>
                <a:lnTo>
                  <a:pt x="346" y="370"/>
                </a:lnTo>
                <a:lnTo>
                  <a:pt x="340" y="388"/>
                </a:lnTo>
                <a:lnTo>
                  <a:pt x="334" y="409"/>
                </a:lnTo>
                <a:lnTo>
                  <a:pt x="332" y="429"/>
                </a:lnTo>
                <a:lnTo>
                  <a:pt x="330" y="452"/>
                </a:lnTo>
                <a:lnTo>
                  <a:pt x="330" y="452"/>
                </a:lnTo>
                <a:lnTo>
                  <a:pt x="332" y="472"/>
                </a:lnTo>
                <a:lnTo>
                  <a:pt x="334" y="493"/>
                </a:lnTo>
                <a:lnTo>
                  <a:pt x="340" y="513"/>
                </a:lnTo>
                <a:lnTo>
                  <a:pt x="346" y="534"/>
                </a:lnTo>
                <a:lnTo>
                  <a:pt x="355" y="552"/>
                </a:lnTo>
                <a:lnTo>
                  <a:pt x="367" y="569"/>
                </a:lnTo>
                <a:lnTo>
                  <a:pt x="377" y="585"/>
                </a:lnTo>
                <a:lnTo>
                  <a:pt x="392" y="599"/>
                </a:lnTo>
                <a:lnTo>
                  <a:pt x="392" y="599"/>
                </a:lnTo>
                <a:lnTo>
                  <a:pt x="406" y="614"/>
                </a:lnTo>
                <a:lnTo>
                  <a:pt x="422" y="624"/>
                </a:lnTo>
                <a:lnTo>
                  <a:pt x="439" y="634"/>
                </a:lnTo>
                <a:lnTo>
                  <a:pt x="455" y="642"/>
                </a:lnTo>
                <a:lnTo>
                  <a:pt x="455" y="642"/>
                </a:lnTo>
                <a:lnTo>
                  <a:pt x="455" y="642"/>
                </a:lnTo>
                <a:close/>
                <a:moveTo>
                  <a:pt x="518" y="243"/>
                </a:moveTo>
                <a:lnTo>
                  <a:pt x="518" y="243"/>
                </a:lnTo>
                <a:lnTo>
                  <a:pt x="518" y="272"/>
                </a:lnTo>
                <a:lnTo>
                  <a:pt x="518" y="272"/>
                </a:lnTo>
                <a:lnTo>
                  <a:pt x="516" y="278"/>
                </a:lnTo>
                <a:lnTo>
                  <a:pt x="512" y="282"/>
                </a:lnTo>
                <a:lnTo>
                  <a:pt x="500" y="288"/>
                </a:lnTo>
                <a:lnTo>
                  <a:pt x="500" y="288"/>
                </a:lnTo>
                <a:lnTo>
                  <a:pt x="492" y="294"/>
                </a:lnTo>
                <a:lnTo>
                  <a:pt x="488" y="298"/>
                </a:lnTo>
                <a:lnTo>
                  <a:pt x="482" y="305"/>
                </a:lnTo>
                <a:lnTo>
                  <a:pt x="475" y="307"/>
                </a:lnTo>
                <a:lnTo>
                  <a:pt x="475" y="307"/>
                </a:lnTo>
                <a:lnTo>
                  <a:pt x="465" y="313"/>
                </a:lnTo>
                <a:lnTo>
                  <a:pt x="455" y="325"/>
                </a:lnTo>
                <a:lnTo>
                  <a:pt x="437" y="345"/>
                </a:lnTo>
                <a:lnTo>
                  <a:pt x="437" y="345"/>
                </a:lnTo>
                <a:lnTo>
                  <a:pt x="428" y="360"/>
                </a:lnTo>
                <a:lnTo>
                  <a:pt x="424" y="368"/>
                </a:lnTo>
                <a:lnTo>
                  <a:pt x="418" y="372"/>
                </a:lnTo>
                <a:lnTo>
                  <a:pt x="418" y="372"/>
                </a:lnTo>
                <a:lnTo>
                  <a:pt x="416" y="372"/>
                </a:lnTo>
                <a:lnTo>
                  <a:pt x="414" y="370"/>
                </a:lnTo>
                <a:lnTo>
                  <a:pt x="412" y="364"/>
                </a:lnTo>
                <a:lnTo>
                  <a:pt x="406" y="356"/>
                </a:lnTo>
                <a:lnTo>
                  <a:pt x="402" y="352"/>
                </a:lnTo>
                <a:lnTo>
                  <a:pt x="396" y="350"/>
                </a:lnTo>
                <a:lnTo>
                  <a:pt x="396" y="350"/>
                </a:lnTo>
                <a:lnTo>
                  <a:pt x="389" y="352"/>
                </a:lnTo>
                <a:lnTo>
                  <a:pt x="385" y="354"/>
                </a:lnTo>
                <a:lnTo>
                  <a:pt x="381" y="358"/>
                </a:lnTo>
                <a:lnTo>
                  <a:pt x="377" y="364"/>
                </a:lnTo>
                <a:lnTo>
                  <a:pt x="373" y="376"/>
                </a:lnTo>
                <a:lnTo>
                  <a:pt x="371" y="388"/>
                </a:lnTo>
                <a:lnTo>
                  <a:pt x="371" y="388"/>
                </a:lnTo>
                <a:lnTo>
                  <a:pt x="371" y="391"/>
                </a:lnTo>
                <a:lnTo>
                  <a:pt x="373" y="393"/>
                </a:lnTo>
                <a:lnTo>
                  <a:pt x="379" y="393"/>
                </a:lnTo>
                <a:lnTo>
                  <a:pt x="398" y="386"/>
                </a:lnTo>
                <a:lnTo>
                  <a:pt x="398" y="386"/>
                </a:lnTo>
                <a:lnTo>
                  <a:pt x="400" y="384"/>
                </a:lnTo>
                <a:lnTo>
                  <a:pt x="402" y="386"/>
                </a:lnTo>
                <a:lnTo>
                  <a:pt x="402" y="391"/>
                </a:lnTo>
                <a:lnTo>
                  <a:pt x="400" y="401"/>
                </a:lnTo>
                <a:lnTo>
                  <a:pt x="400" y="401"/>
                </a:lnTo>
                <a:lnTo>
                  <a:pt x="402" y="411"/>
                </a:lnTo>
                <a:lnTo>
                  <a:pt x="402" y="417"/>
                </a:lnTo>
                <a:lnTo>
                  <a:pt x="402" y="423"/>
                </a:lnTo>
                <a:lnTo>
                  <a:pt x="402" y="423"/>
                </a:lnTo>
                <a:lnTo>
                  <a:pt x="402" y="427"/>
                </a:lnTo>
                <a:lnTo>
                  <a:pt x="404" y="431"/>
                </a:lnTo>
                <a:lnTo>
                  <a:pt x="412" y="438"/>
                </a:lnTo>
                <a:lnTo>
                  <a:pt x="412" y="438"/>
                </a:lnTo>
                <a:lnTo>
                  <a:pt x="418" y="429"/>
                </a:lnTo>
                <a:lnTo>
                  <a:pt x="426" y="425"/>
                </a:lnTo>
                <a:lnTo>
                  <a:pt x="437" y="423"/>
                </a:lnTo>
                <a:lnTo>
                  <a:pt x="445" y="425"/>
                </a:lnTo>
                <a:lnTo>
                  <a:pt x="445" y="425"/>
                </a:lnTo>
                <a:lnTo>
                  <a:pt x="473" y="438"/>
                </a:lnTo>
                <a:lnTo>
                  <a:pt x="488" y="444"/>
                </a:lnTo>
                <a:lnTo>
                  <a:pt x="496" y="452"/>
                </a:lnTo>
                <a:lnTo>
                  <a:pt x="496" y="452"/>
                </a:lnTo>
                <a:lnTo>
                  <a:pt x="506" y="460"/>
                </a:lnTo>
                <a:lnTo>
                  <a:pt x="518" y="466"/>
                </a:lnTo>
                <a:lnTo>
                  <a:pt x="537" y="479"/>
                </a:lnTo>
                <a:lnTo>
                  <a:pt x="537" y="479"/>
                </a:lnTo>
                <a:lnTo>
                  <a:pt x="551" y="485"/>
                </a:lnTo>
                <a:lnTo>
                  <a:pt x="557" y="489"/>
                </a:lnTo>
                <a:lnTo>
                  <a:pt x="559" y="491"/>
                </a:lnTo>
                <a:lnTo>
                  <a:pt x="559" y="493"/>
                </a:lnTo>
                <a:lnTo>
                  <a:pt x="559" y="493"/>
                </a:lnTo>
                <a:lnTo>
                  <a:pt x="545" y="519"/>
                </a:lnTo>
                <a:lnTo>
                  <a:pt x="545" y="519"/>
                </a:lnTo>
                <a:lnTo>
                  <a:pt x="527" y="554"/>
                </a:lnTo>
                <a:lnTo>
                  <a:pt x="514" y="575"/>
                </a:lnTo>
                <a:lnTo>
                  <a:pt x="506" y="583"/>
                </a:lnTo>
                <a:lnTo>
                  <a:pt x="500" y="589"/>
                </a:lnTo>
                <a:lnTo>
                  <a:pt x="500" y="589"/>
                </a:lnTo>
                <a:lnTo>
                  <a:pt x="482" y="605"/>
                </a:lnTo>
                <a:lnTo>
                  <a:pt x="478" y="612"/>
                </a:lnTo>
                <a:lnTo>
                  <a:pt x="475" y="620"/>
                </a:lnTo>
                <a:lnTo>
                  <a:pt x="475" y="620"/>
                </a:lnTo>
                <a:lnTo>
                  <a:pt x="471" y="626"/>
                </a:lnTo>
                <a:lnTo>
                  <a:pt x="471" y="636"/>
                </a:lnTo>
                <a:lnTo>
                  <a:pt x="469" y="648"/>
                </a:lnTo>
                <a:lnTo>
                  <a:pt x="469" y="648"/>
                </a:lnTo>
                <a:lnTo>
                  <a:pt x="486" y="655"/>
                </a:lnTo>
                <a:lnTo>
                  <a:pt x="504" y="659"/>
                </a:lnTo>
                <a:lnTo>
                  <a:pt x="521" y="661"/>
                </a:lnTo>
                <a:lnTo>
                  <a:pt x="541" y="661"/>
                </a:lnTo>
                <a:lnTo>
                  <a:pt x="541" y="661"/>
                </a:lnTo>
                <a:lnTo>
                  <a:pt x="561" y="661"/>
                </a:lnTo>
                <a:lnTo>
                  <a:pt x="582" y="657"/>
                </a:lnTo>
                <a:lnTo>
                  <a:pt x="602" y="653"/>
                </a:lnTo>
                <a:lnTo>
                  <a:pt x="621" y="644"/>
                </a:lnTo>
                <a:lnTo>
                  <a:pt x="639" y="636"/>
                </a:lnTo>
                <a:lnTo>
                  <a:pt x="658" y="626"/>
                </a:lnTo>
                <a:lnTo>
                  <a:pt x="674" y="614"/>
                </a:lnTo>
                <a:lnTo>
                  <a:pt x="688" y="599"/>
                </a:lnTo>
                <a:lnTo>
                  <a:pt x="688" y="599"/>
                </a:lnTo>
                <a:lnTo>
                  <a:pt x="703" y="585"/>
                </a:lnTo>
                <a:lnTo>
                  <a:pt x="713" y="569"/>
                </a:lnTo>
                <a:lnTo>
                  <a:pt x="725" y="552"/>
                </a:lnTo>
                <a:lnTo>
                  <a:pt x="733" y="534"/>
                </a:lnTo>
                <a:lnTo>
                  <a:pt x="740" y="513"/>
                </a:lnTo>
                <a:lnTo>
                  <a:pt x="746" y="493"/>
                </a:lnTo>
                <a:lnTo>
                  <a:pt x="748" y="472"/>
                </a:lnTo>
                <a:lnTo>
                  <a:pt x="750" y="452"/>
                </a:lnTo>
                <a:lnTo>
                  <a:pt x="750" y="452"/>
                </a:lnTo>
                <a:lnTo>
                  <a:pt x="750" y="442"/>
                </a:lnTo>
                <a:lnTo>
                  <a:pt x="750" y="442"/>
                </a:lnTo>
                <a:lnTo>
                  <a:pt x="746" y="464"/>
                </a:lnTo>
                <a:lnTo>
                  <a:pt x="738" y="491"/>
                </a:lnTo>
                <a:lnTo>
                  <a:pt x="725" y="526"/>
                </a:lnTo>
                <a:lnTo>
                  <a:pt x="725" y="526"/>
                </a:lnTo>
                <a:lnTo>
                  <a:pt x="717" y="538"/>
                </a:lnTo>
                <a:lnTo>
                  <a:pt x="705" y="556"/>
                </a:lnTo>
                <a:lnTo>
                  <a:pt x="693" y="573"/>
                </a:lnTo>
                <a:lnTo>
                  <a:pt x="686" y="577"/>
                </a:lnTo>
                <a:lnTo>
                  <a:pt x="682" y="579"/>
                </a:lnTo>
                <a:lnTo>
                  <a:pt x="682" y="579"/>
                </a:lnTo>
                <a:lnTo>
                  <a:pt x="680" y="577"/>
                </a:lnTo>
                <a:lnTo>
                  <a:pt x="678" y="573"/>
                </a:lnTo>
                <a:lnTo>
                  <a:pt x="676" y="562"/>
                </a:lnTo>
                <a:lnTo>
                  <a:pt x="674" y="532"/>
                </a:lnTo>
                <a:lnTo>
                  <a:pt x="672" y="499"/>
                </a:lnTo>
                <a:lnTo>
                  <a:pt x="672" y="485"/>
                </a:lnTo>
                <a:lnTo>
                  <a:pt x="668" y="477"/>
                </a:lnTo>
                <a:lnTo>
                  <a:pt x="668" y="477"/>
                </a:lnTo>
                <a:lnTo>
                  <a:pt x="666" y="464"/>
                </a:lnTo>
                <a:lnTo>
                  <a:pt x="664" y="456"/>
                </a:lnTo>
                <a:lnTo>
                  <a:pt x="664" y="450"/>
                </a:lnTo>
                <a:lnTo>
                  <a:pt x="662" y="448"/>
                </a:lnTo>
                <a:lnTo>
                  <a:pt x="660" y="446"/>
                </a:lnTo>
                <a:lnTo>
                  <a:pt x="660" y="446"/>
                </a:lnTo>
                <a:lnTo>
                  <a:pt x="650" y="448"/>
                </a:lnTo>
                <a:lnTo>
                  <a:pt x="631" y="450"/>
                </a:lnTo>
                <a:lnTo>
                  <a:pt x="613" y="452"/>
                </a:lnTo>
                <a:lnTo>
                  <a:pt x="604" y="450"/>
                </a:lnTo>
                <a:lnTo>
                  <a:pt x="600" y="448"/>
                </a:lnTo>
                <a:lnTo>
                  <a:pt x="600" y="448"/>
                </a:lnTo>
                <a:lnTo>
                  <a:pt x="588" y="427"/>
                </a:lnTo>
                <a:lnTo>
                  <a:pt x="582" y="415"/>
                </a:lnTo>
                <a:lnTo>
                  <a:pt x="582" y="415"/>
                </a:lnTo>
                <a:lnTo>
                  <a:pt x="584" y="411"/>
                </a:lnTo>
                <a:lnTo>
                  <a:pt x="584" y="399"/>
                </a:lnTo>
                <a:lnTo>
                  <a:pt x="584" y="399"/>
                </a:lnTo>
                <a:lnTo>
                  <a:pt x="582" y="388"/>
                </a:lnTo>
                <a:lnTo>
                  <a:pt x="582" y="382"/>
                </a:lnTo>
                <a:lnTo>
                  <a:pt x="584" y="378"/>
                </a:lnTo>
                <a:lnTo>
                  <a:pt x="584" y="378"/>
                </a:lnTo>
                <a:lnTo>
                  <a:pt x="592" y="372"/>
                </a:lnTo>
                <a:lnTo>
                  <a:pt x="596" y="366"/>
                </a:lnTo>
                <a:lnTo>
                  <a:pt x="596" y="366"/>
                </a:lnTo>
                <a:lnTo>
                  <a:pt x="600" y="358"/>
                </a:lnTo>
                <a:lnTo>
                  <a:pt x="602" y="354"/>
                </a:lnTo>
                <a:lnTo>
                  <a:pt x="607" y="350"/>
                </a:lnTo>
                <a:lnTo>
                  <a:pt x="607" y="350"/>
                </a:lnTo>
                <a:lnTo>
                  <a:pt x="615" y="345"/>
                </a:lnTo>
                <a:lnTo>
                  <a:pt x="619" y="343"/>
                </a:lnTo>
                <a:lnTo>
                  <a:pt x="625" y="343"/>
                </a:lnTo>
                <a:lnTo>
                  <a:pt x="625" y="343"/>
                </a:lnTo>
                <a:lnTo>
                  <a:pt x="635" y="343"/>
                </a:lnTo>
                <a:lnTo>
                  <a:pt x="643" y="343"/>
                </a:lnTo>
                <a:lnTo>
                  <a:pt x="643" y="343"/>
                </a:lnTo>
                <a:lnTo>
                  <a:pt x="650" y="348"/>
                </a:lnTo>
                <a:lnTo>
                  <a:pt x="656" y="352"/>
                </a:lnTo>
                <a:lnTo>
                  <a:pt x="662" y="354"/>
                </a:lnTo>
                <a:lnTo>
                  <a:pt x="662" y="354"/>
                </a:lnTo>
                <a:lnTo>
                  <a:pt x="672" y="354"/>
                </a:lnTo>
                <a:lnTo>
                  <a:pt x="688" y="350"/>
                </a:lnTo>
                <a:lnTo>
                  <a:pt x="721" y="345"/>
                </a:lnTo>
                <a:lnTo>
                  <a:pt x="721" y="345"/>
                </a:lnTo>
                <a:lnTo>
                  <a:pt x="713" y="333"/>
                </a:lnTo>
                <a:lnTo>
                  <a:pt x="713" y="333"/>
                </a:lnTo>
                <a:lnTo>
                  <a:pt x="703" y="339"/>
                </a:lnTo>
                <a:lnTo>
                  <a:pt x="699" y="343"/>
                </a:lnTo>
                <a:lnTo>
                  <a:pt x="699" y="343"/>
                </a:lnTo>
                <a:lnTo>
                  <a:pt x="695" y="345"/>
                </a:lnTo>
                <a:lnTo>
                  <a:pt x="690" y="343"/>
                </a:lnTo>
                <a:lnTo>
                  <a:pt x="684" y="339"/>
                </a:lnTo>
                <a:lnTo>
                  <a:pt x="684" y="339"/>
                </a:lnTo>
                <a:lnTo>
                  <a:pt x="680" y="337"/>
                </a:lnTo>
                <a:lnTo>
                  <a:pt x="672" y="337"/>
                </a:lnTo>
                <a:lnTo>
                  <a:pt x="660" y="337"/>
                </a:lnTo>
                <a:lnTo>
                  <a:pt x="660" y="337"/>
                </a:lnTo>
                <a:lnTo>
                  <a:pt x="656" y="333"/>
                </a:lnTo>
                <a:lnTo>
                  <a:pt x="650" y="327"/>
                </a:lnTo>
                <a:lnTo>
                  <a:pt x="639" y="315"/>
                </a:lnTo>
                <a:lnTo>
                  <a:pt x="639" y="315"/>
                </a:lnTo>
                <a:lnTo>
                  <a:pt x="637" y="313"/>
                </a:lnTo>
                <a:lnTo>
                  <a:pt x="635" y="313"/>
                </a:lnTo>
                <a:lnTo>
                  <a:pt x="631" y="317"/>
                </a:lnTo>
                <a:lnTo>
                  <a:pt x="625" y="327"/>
                </a:lnTo>
                <a:lnTo>
                  <a:pt x="625" y="327"/>
                </a:lnTo>
                <a:lnTo>
                  <a:pt x="617" y="337"/>
                </a:lnTo>
                <a:lnTo>
                  <a:pt x="611" y="341"/>
                </a:lnTo>
                <a:lnTo>
                  <a:pt x="607" y="343"/>
                </a:lnTo>
                <a:lnTo>
                  <a:pt x="607" y="343"/>
                </a:lnTo>
                <a:lnTo>
                  <a:pt x="602" y="341"/>
                </a:lnTo>
                <a:lnTo>
                  <a:pt x="600" y="339"/>
                </a:lnTo>
                <a:lnTo>
                  <a:pt x="596" y="329"/>
                </a:lnTo>
                <a:lnTo>
                  <a:pt x="594" y="317"/>
                </a:lnTo>
                <a:lnTo>
                  <a:pt x="598" y="315"/>
                </a:lnTo>
                <a:lnTo>
                  <a:pt x="598" y="315"/>
                </a:lnTo>
                <a:lnTo>
                  <a:pt x="602" y="313"/>
                </a:lnTo>
                <a:lnTo>
                  <a:pt x="604" y="311"/>
                </a:lnTo>
                <a:lnTo>
                  <a:pt x="604" y="309"/>
                </a:lnTo>
                <a:lnTo>
                  <a:pt x="604" y="309"/>
                </a:lnTo>
                <a:lnTo>
                  <a:pt x="604" y="307"/>
                </a:lnTo>
                <a:lnTo>
                  <a:pt x="607" y="305"/>
                </a:lnTo>
                <a:lnTo>
                  <a:pt x="613" y="305"/>
                </a:lnTo>
                <a:lnTo>
                  <a:pt x="613" y="305"/>
                </a:lnTo>
                <a:lnTo>
                  <a:pt x="615" y="302"/>
                </a:lnTo>
                <a:lnTo>
                  <a:pt x="619" y="296"/>
                </a:lnTo>
                <a:lnTo>
                  <a:pt x="623" y="284"/>
                </a:lnTo>
                <a:lnTo>
                  <a:pt x="623" y="284"/>
                </a:lnTo>
                <a:lnTo>
                  <a:pt x="629" y="276"/>
                </a:lnTo>
                <a:lnTo>
                  <a:pt x="639" y="266"/>
                </a:lnTo>
                <a:lnTo>
                  <a:pt x="639" y="266"/>
                </a:lnTo>
                <a:lnTo>
                  <a:pt x="617" y="255"/>
                </a:lnTo>
                <a:lnTo>
                  <a:pt x="592" y="247"/>
                </a:lnTo>
                <a:lnTo>
                  <a:pt x="566" y="243"/>
                </a:lnTo>
                <a:lnTo>
                  <a:pt x="541" y="241"/>
                </a:lnTo>
                <a:lnTo>
                  <a:pt x="541" y="241"/>
                </a:lnTo>
                <a:lnTo>
                  <a:pt x="518" y="243"/>
                </a:lnTo>
                <a:lnTo>
                  <a:pt x="518" y="243"/>
                </a:lnTo>
                <a:lnTo>
                  <a:pt x="518" y="243"/>
                </a:lnTo>
                <a:close/>
                <a:moveTo>
                  <a:pt x="541" y="190"/>
                </a:moveTo>
                <a:lnTo>
                  <a:pt x="541" y="190"/>
                </a:lnTo>
                <a:lnTo>
                  <a:pt x="514" y="192"/>
                </a:lnTo>
                <a:lnTo>
                  <a:pt x="488" y="196"/>
                </a:lnTo>
                <a:lnTo>
                  <a:pt x="463" y="202"/>
                </a:lnTo>
                <a:lnTo>
                  <a:pt x="439" y="210"/>
                </a:lnTo>
                <a:lnTo>
                  <a:pt x="416" y="223"/>
                </a:lnTo>
                <a:lnTo>
                  <a:pt x="394" y="235"/>
                </a:lnTo>
                <a:lnTo>
                  <a:pt x="375" y="251"/>
                </a:lnTo>
                <a:lnTo>
                  <a:pt x="357" y="268"/>
                </a:lnTo>
                <a:lnTo>
                  <a:pt x="357" y="268"/>
                </a:lnTo>
                <a:lnTo>
                  <a:pt x="338" y="286"/>
                </a:lnTo>
                <a:lnTo>
                  <a:pt x="324" y="307"/>
                </a:lnTo>
                <a:lnTo>
                  <a:pt x="312" y="327"/>
                </a:lnTo>
                <a:lnTo>
                  <a:pt x="299" y="350"/>
                </a:lnTo>
                <a:lnTo>
                  <a:pt x="291" y="374"/>
                </a:lnTo>
                <a:lnTo>
                  <a:pt x="285" y="399"/>
                </a:lnTo>
                <a:lnTo>
                  <a:pt x="281" y="425"/>
                </a:lnTo>
                <a:lnTo>
                  <a:pt x="279" y="452"/>
                </a:lnTo>
                <a:lnTo>
                  <a:pt x="279" y="452"/>
                </a:lnTo>
                <a:lnTo>
                  <a:pt x="281" y="479"/>
                </a:lnTo>
                <a:lnTo>
                  <a:pt x="285" y="503"/>
                </a:lnTo>
                <a:lnTo>
                  <a:pt x="291" y="530"/>
                </a:lnTo>
                <a:lnTo>
                  <a:pt x="299" y="552"/>
                </a:lnTo>
                <a:lnTo>
                  <a:pt x="312" y="575"/>
                </a:lnTo>
                <a:lnTo>
                  <a:pt x="324" y="597"/>
                </a:lnTo>
                <a:lnTo>
                  <a:pt x="338" y="618"/>
                </a:lnTo>
                <a:lnTo>
                  <a:pt x="357" y="636"/>
                </a:lnTo>
                <a:lnTo>
                  <a:pt x="357" y="636"/>
                </a:lnTo>
                <a:lnTo>
                  <a:pt x="375" y="653"/>
                </a:lnTo>
                <a:lnTo>
                  <a:pt x="394" y="667"/>
                </a:lnTo>
                <a:lnTo>
                  <a:pt x="416" y="681"/>
                </a:lnTo>
                <a:lnTo>
                  <a:pt x="439" y="691"/>
                </a:lnTo>
                <a:lnTo>
                  <a:pt x="463" y="700"/>
                </a:lnTo>
                <a:lnTo>
                  <a:pt x="488" y="706"/>
                </a:lnTo>
                <a:lnTo>
                  <a:pt x="514" y="710"/>
                </a:lnTo>
                <a:lnTo>
                  <a:pt x="541" y="712"/>
                </a:lnTo>
                <a:lnTo>
                  <a:pt x="541" y="712"/>
                </a:lnTo>
                <a:lnTo>
                  <a:pt x="568" y="710"/>
                </a:lnTo>
                <a:lnTo>
                  <a:pt x="592" y="706"/>
                </a:lnTo>
                <a:lnTo>
                  <a:pt x="617" y="700"/>
                </a:lnTo>
                <a:lnTo>
                  <a:pt x="641" y="691"/>
                </a:lnTo>
                <a:lnTo>
                  <a:pt x="664" y="681"/>
                </a:lnTo>
                <a:lnTo>
                  <a:pt x="686" y="667"/>
                </a:lnTo>
                <a:lnTo>
                  <a:pt x="705" y="653"/>
                </a:lnTo>
                <a:lnTo>
                  <a:pt x="725" y="636"/>
                </a:lnTo>
                <a:lnTo>
                  <a:pt x="725" y="636"/>
                </a:lnTo>
                <a:lnTo>
                  <a:pt x="742" y="618"/>
                </a:lnTo>
                <a:lnTo>
                  <a:pt x="756" y="597"/>
                </a:lnTo>
                <a:lnTo>
                  <a:pt x="768" y="575"/>
                </a:lnTo>
                <a:lnTo>
                  <a:pt x="781" y="552"/>
                </a:lnTo>
                <a:lnTo>
                  <a:pt x="789" y="530"/>
                </a:lnTo>
                <a:lnTo>
                  <a:pt x="795" y="503"/>
                </a:lnTo>
                <a:lnTo>
                  <a:pt x="799" y="479"/>
                </a:lnTo>
                <a:lnTo>
                  <a:pt x="801" y="452"/>
                </a:lnTo>
                <a:lnTo>
                  <a:pt x="801" y="452"/>
                </a:lnTo>
                <a:lnTo>
                  <a:pt x="799" y="425"/>
                </a:lnTo>
                <a:lnTo>
                  <a:pt x="795" y="399"/>
                </a:lnTo>
                <a:lnTo>
                  <a:pt x="789" y="374"/>
                </a:lnTo>
                <a:lnTo>
                  <a:pt x="781" y="350"/>
                </a:lnTo>
                <a:lnTo>
                  <a:pt x="768" y="327"/>
                </a:lnTo>
                <a:lnTo>
                  <a:pt x="756" y="307"/>
                </a:lnTo>
                <a:lnTo>
                  <a:pt x="742" y="286"/>
                </a:lnTo>
                <a:lnTo>
                  <a:pt x="725" y="268"/>
                </a:lnTo>
                <a:lnTo>
                  <a:pt x="725" y="268"/>
                </a:lnTo>
                <a:lnTo>
                  <a:pt x="705" y="251"/>
                </a:lnTo>
                <a:lnTo>
                  <a:pt x="686" y="235"/>
                </a:lnTo>
                <a:lnTo>
                  <a:pt x="664" y="223"/>
                </a:lnTo>
                <a:lnTo>
                  <a:pt x="641" y="210"/>
                </a:lnTo>
                <a:lnTo>
                  <a:pt x="617" y="202"/>
                </a:lnTo>
                <a:lnTo>
                  <a:pt x="592" y="196"/>
                </a:lnTo>
                <a:lnTo>
                  <a:pt x="568" y="192"/>
                </a:lnTo>
                <a:lnTo>
                  <a:pt x="541" y="190"/>
                </a:lnTo>
                <a:lnTo>
                  <a:pt x="541" y="190"/>
                </a:lnTo>
                <a:lnTo>
                  <a:pt x="541" y="190"/>
                </a:lnTo>
                <a:close/>
                <a:moveTo>
                  <a:pt x="39" y="0"/>
                </a:moveTo>
                <a:lnTo>
                  <a:pt x="635" y="0"/>
                </a:lnTo>
                <a:lnTo>
                  <a:pt x="635" y="0"/>
                </a:lnTo>
                <a:lnTo>
                  <a:pt x="643" y="2"/>
                </a:lnTo>
                <a:lnTo>
                  <a:pt x="652" y="4"/>
                </a:lnTo>
                <a:lnTo>
                  <a:pt x="658" y="8"/>
                </a:lnTo>
                <a:lnTo>
                  <a:pt x="664" y="12"/>
                </a:lnTo>
                <a:lnTo>
                  <a:pt x="668" y="18"/>
                </a:lnTo>
                <a:lnTo>
                  <a:pt x="672" y="24"/>
                </a:lnTo>
                <a:lnTo>
                  <a:pt x="674" y="32"/>
                </a:lnTo>
                <a:lnTo>
                  <a:pt x="674" y="38"/>
                </a:lnTo>
                <a:lnTo>
                  <a:pt x="674" y="163"/>
                </a:lnTo>
                <a:lnTo>
                  <a:pt x="674" y="163"/>
                </a:lnTo>
                <a:lnTo>
                  <a:pt x="654" y="155"/>
                </a:lnTo>
                <a:lnTo>
                  <a:pt x="633" y="147"/>
                </a:lnTo>
                <a:lnTo>
                  <a:pt x="611" y="141"/>
                </a:lnTo>
                <a:lnTo>
                  <a:pt x="588" y="137"/>
                </a:lnTo>
                <a:lnTo>
                  <a:pt x="588" y="83"/>
                </a:lnTo>
                <a:lnTo>
                  <a:pt x="91" y="83"/>
                </a:lnTo>
                <a:lnTo>
                  <a:pt x="91" y="833"/>
                </a:lnTo>
                <a:lnTo>
                  <a:pt x="588" y="833"/>
                </a:lnTo>
                <a:lnTo>
                  <a:pt x="588" y="765"/>
                </a:lnTo>
                <a:lnTo>
                  <a:pt x="588" y="765"/>
                </a:lnTo>
                <a:lnTo>
                  <a:pt x="611" y="761"/>
                </a:lnTo>
                <a:lnTo>
                  <a:pt x="633" y="755"/>
                </a:lnTo>
                <a:lnTo>
                  <a:pt x="654" y="749"/>
                </a:lnTo>
                <a:lnTo>
                  <a:pt x="674" y="739"/>
                </a:lnTo>
                <a:lnTo>
                  <a:pt x="674" y="951"/>
                </a:lnTo>
                <a:lnTo>
                  <a:pt x="674" y="951"/>
                </a:lnTo>
                <a:lnTo>
                  <a:pt x="674" y="960"/>
                </a:lnTo>
                <a:lnTo>
                  <a:pt x="672" y="966"/>
                </a:lnTo>
                <a:lnTo>
                  <a:pt x="668" y="974"/>
                </a:lnTo>
                <a:lnTo>
                  <a:pt x="664" y="978"/>
                </a:lnTo>
                <a:lnTo>
                  <a:pt x="658" y="984"/>
                </a:lnTo>
                <a:lnTo>
                  <a:pt x="652" y="988"/>
                </a:lnTo>
                <a:lnTo>
                  <a:pt x="643" y="990"/>
                </a:lnTo>
                <a:lnTo>
                  <a:pt x="635" y="990"/>
                </a:lnTo>
                <a:lnTo>
                  <a:pt x="39" y="990"/>
                </a:lnTo>
                <a:lnTo>
                  <a:pt x="39" y="990"/>
                </a:lnTo>
                <a:lnTo>
                  <a:pt x="31" y="990"/>
                </a:lnTo>
                <a:lnTo>
                  <a:pt x="25" y="988"/>
                </a:lnTo>
                <a:lnTo>
                  <a:pt x="19" y="984"/>
                </a:lnTo>
                <a:lnTo>
                  <a:pt x="13" y="978"/>
                </a:lnTo>
                <a:lnTo>
                  <a:pt x="7" y="974"/>
                </a:lnTo>
                <a:lnTo>
                  <a:pt x="5" y="966"/>
                </a:lnTo>
                <a:lnTo>
                  <a:pt x="0" y="960"/>
                </a:lnTo>
                <a:lnTo>
                  <a:pt x="0" y="951"/>
                </a:lnTo>
                <a:lnTo>
                  <a:pt x="0" y="38"/>
                </a:lnTo>
                <a:lnTo>
                  <a:pt x="0" y="38"/>
                </a:lnTo>
                <a:lnTo>
                  <a:pt x="0" y="32"/>
                </a:lnTo>
                <a:lnTo>
                  <a:pt x="5" y="24"/>
                </a:lnTo>
                <a:lnTo>
                  <a:pt x="7" y="18"/>
                </a:lnTo>
                <a:lnTo>
                  <a:pt x="13" y="12"/>
                </a:lnTo>
                <a:lnTo>
                  <a:pt x="19" y="8"/>
                </a:lnTo>
                <a:lnTo>
                  <a:pt x="25" y="4"/>
                </a:lnTo>
                <a:lnTo>
                  <a:pt x="31" y="2"/>
                </a:lnTo>
                <a:lnTo>
                  <a:pt x="39" y="0"/>
                </a:lnTo>
                <a:lnTo>
                  <a:pt x="3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1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5341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프로젝트 개요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환경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33398" y="1463432"/>
            <a:ext cx="2469581" cy="2046788"/>
            <a:chOff x="563872" y="1449603"/>
            <a:chExt cx="2469581" cy="2046788"/>
          </a:xfrm>
        </p:grpSpPr>
        <p:sp>
          <p:nvSpPr>
            <p:cNvPr id="25" name="타원 24"/>
            <p:cNvSpPr/>
            <p:nvPr/>
          </p:nvSpPr>
          <p:spPr>
            <a:xfrm>
              <a:off x="985814" y="1514569"/>
              <a:ext cx="2047639" cy="198182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Windows 10</a:t>
              </a:r>
              <a:endParaRPr lang="ko-KR" altLang="en-US" sz="2500" b="1" dirty="0">
                <a:solidFill>
                  <a:srgbClr val="52525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563872" y="1449603"/>
              <a:ext cx="843884" cy="553998"/>
              <a:chOff x="1331495" y="1453778"/>
              <a:chExt cx="843884" cy="553998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1331495" y="2007776"/>
                <a:ext cx="843884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395664" y="1453778"/>
                <a:ext cx="69217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tx2"/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OS</a:t>
                </a:r>
                <a:endParaRPr lang="ko-KR" altLang="en-US" sz="3000" b="1" dirty="0">
                  <a:solidFill>
                    <a:schemeClr val="tx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5193377" y="1519057"/>
            <a:ext cx="3134195" cy="1991163"/>
            <a:chOff x="5541188" y="1347219"/>
            <a:chExt cx="3127590" cy="1981822"/>
          </a:xfrm>
        </p:grpSpPr>
        <p:sp>
          <p:nvSpPr>
            <p:cNvPr id="30" name="타원 29"/>
            <p:cNvSpPr/>
            <p:nvPr/>
          </p:nvSpPr>
          <p:spPr>
            <a:xfrm>
              <a:off x="6621139" y="1347219"/>
              <a:ext cx="2047639" cy="198182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JAVA</a:t>
              </a:r>
              <a:endParaRPr lang="ko-KR" altLang="en-US" sz="3000" b="1" dirty="0">
                <a:solidFill>
                  <a:srgbClr val="52525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5541188" y="2003601"/>
              <a:ext cx="1917362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05357" y="1401477"/>
              <a:ext cx="17706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tx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Language</a:t>
              </a:r>
              <a:endParaRPr lang="ko-KR" altLang="en-US" sz="3000" b="1" dirty="0">
                <a:solidFill>
                  <a:schemeClr val="tx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67147" y="3588583"/>
            <a:ext cx="2509297" cy="2434625"/>
            <a:chOff x="3998385" y="3786561"/>
            <a:chExt cx="2252252" cy="2236647"/>
          </a:xfrm>
        </p:grpSpPr>
        <p:sp>
          <p:nvSpPr>
            <p:cNvPr id="34" name="타원 33"/>
            <p:cNvSpPr/>
            <p:nvPr/>
          </p:nvSpPr>
          <p:spPr>
            <a:xfrm>
              <a:off x="4202998" y="4041386"/>
              <a:ext cx="2047639" cy="198182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Android Studio</a:t>
              </a:r>
              <a:r>
                <a:rPr lang="ko-KR" altLang="en-US" sz="2500" b="1" dirty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 </a:t>
              </a:r>
              <a:r>
                <a:rPr lang="en-US" altLang="ko-KR" sz="25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3.5</a:t>
              </a: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998385" y="3786561"/>
              <a:ext cx="813092" cy="618166"/>
              <a:chOff x="1495940" y="3840457"/>
              <a:chExt cx="813092" cy="618166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1495940" y="4458623"/>
                <a:ext cx="813092" cy="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1500678" y="3840457"/>
                <a:ext cx="672205" cy="508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tx2"/>
                    </a:solidFill>
                    <a:latin typeface="빙그레 따옴체" panose="02030503000000000000" pitchFamily="18" charset="-127"/>
                    <a:ea typeface="빙그레 따옴체" panose="02030503000000000000" pitchFamily="18" charset="-127"/>
                  </a:rPr>
                  <a:t>IDE</a:t>
                </a:r>
                <a:endParaRPr lang="ko-KR" altLang="en-US" sz="3000" b="1" dirty="0">
                  <a:solidFill>
                    <a:schemeClr val="tx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7032099" y="3814026"/>
            <a:ext cx="3927324" cy="2209182"/>
            <a:chOff x="7482953" y="4041386"/>
            <a:chExt cx="3705388" cy="1981822"/>
          </a:xfrm>
        </p:grpSpPr>
        <p:sp>
          <p:nvSpPr>
            <p:cNvPr id="39" name="타원 38"/>
            <p:cNvSpPr/>
            <p:nvPr/>
          </p:nvSpPr>
          <p:spPr>
            <a:xfrm>
              <a:off x="9140702" y="4041386"/>
              <a:ext cx="2047639" cy="198182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rgbClr val="52525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GitHub</a:t>
              </a:r>
              <a:endParaRPr lang="ko-KR" altLang="en-US" sz="3000" b="1" dirty="0">
                <a:solidFill>
                  <a:srgbClr val="52525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7482953" y="4665684"/>
              <a:ext cx="286621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47122" y="4063560"/>
              <a:ext cx="2643703" cy="496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tx2"/>
                  </a:solidFill>
                  <a:latin typeface="빙그레 따옴체" panose="02030503000000000000" pitchFamily="18" charset="-127"/>
                  <a:ea typeface="빙그레 따옴체" panose="02030503000000000000" pitchFamily="18" charset="-127"/>
                </a:rPr>
                <a:t>Version Control</a:t>
              </a:r>
              <a:endParaRPr lang="ko-KR" altLang="en-US" sz="3000" b="1" dirty="0">
                <a:solidFill>
                  <a:schemeClr val="tx2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endParaRPr>
            </a:p>
          </p:txBody>
        </p:sp>
      </p:grpSp>
      <p:sp>
        <p:nvSpPr>
          <p:cNvPr id="44" name="Параллелограмм 17"/>
          <p:cNvSpPr/>
          <p:nvPr/>
        </p:nvSpPr>
        <p:spPr>
          <a:xfrm flipH="1" flipV="1">
            <a:off x="680680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8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현황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진행사항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332428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매장 생성</a:t>
            </a:r>
            <a:endParaRPr lang="en-US" altLang="ko-KR" sz="3000" dirty="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관리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  <a:endParaRPr lang="ko-KR" altLang="en-US" sz="3000" dirty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57" y="1176497"/>
            <a:ext cx="3478745" cy="52354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804" y="1176497"/>
            <a:ext cx="3711867" cy="52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2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96" y="243034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0186" y="261688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개발 현황</a:t>
            </a:r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– 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진행사항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sp>
        <p:nvSpPr>
          <p:cNvPr id="33" name="圆角矩形 27"/>
          <p:cNvSpPr/>
          <p:nvPr/>
        </p:nvSpPr>
        <p:spPr>
          <a:xfrm>
            <a:off x="625814" y="1567054"/>
            <a:ext cx="1774486" cy="6209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운영자</a:t>
            </a:r>
            <a:endParaRPr lang="zh-CN" altLang="en-US" sz="2500" b="1" dirty="0">
              <a:solidFill>
                <a:schemeClr val="tx1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624338" y="2188028"/>
            <a:ext cx="16556" cy="39300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814" y="2332428"/>
            <a:ext cx="344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신규 </a:t>
            </a:r>
            <a:r>
              <a:rPr lang="ko-KR" altLang="en-US" sz="3000" smtClean="0">
                <a:solidFill>
                  <a:schemeClr val="accent1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생성</a:t>
            </a:r>
            <a:endParaRPr lang="en-US" altLang="ko-KR" sz="3000" smtClean="0">
              <a:solidFill>
                <a:schemeClr val="accent1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관리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라벨 관리</a:t>
            </a:r>
            <a:endParaRPr lang="en-US" altLang="ko-KR" sz="3000" dirty="0" smtClean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 dirty="0" smtClean="0">
                <a:solidFill>
                  <a:schemeClr val="accent2">
                    <a:lumMod val="75000"/>
                  </a:schemeClr>
                </a:solidFill>
                <a:latin typeface="빙그레 따옴체" panose="02030503000000000000" pitchFamily="18" charset="-127"/>
                <a:ea typeface="빙그레 따옴체" panose="02030503000000000000" pitchFamily="18" charset="-127"/>
              </a:rPr>
              <a:t>매장 검색</a:t>
            </a:r>
            <a:endParaRPr lang="ko-KR" altLang="en-US" sz="3000" dirty="0">
              <a:solidFill>
                <a:schemeClr val="accent2">
                  <a:lumMod val="75000"/>
                </a:schemeClr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88" y="1176497"/>
            <a:ext cx="3585063" cy="52687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14" y="1176497"/>
            <a:ext cx="3674688" cy="52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13589</TotalTime>
  <Words>1074</Words>
  <Application>Microsoft Office PowerPoint</Application>
  <PresentationFormat>와이드스크린</PresentationFormat>
  <Paragraphs>268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Calibri Light</vt:lpstr>
      <vt:lpstr>맑은 고딕</vt:lpstr>
      <vt:lpstr>나눔스퀘어_ac Bold</vt:lpstr>
      <vt:lpstr>Calibri</vt:lpstr>
      <vt:lpstr>나눔스퀘어_ac ExtraBold</vt:lpstr>
      <vt:lpstr>Arial</vt:lpstr>
      <vt:lpstr>Linux Libertine</vt:lpstr>
      <vt:lpstr>Lato</vt:lpstr>
      <vt:lpstr>빙그레 따옴체</vt:lpstr>
      <vt:lpstr>닉스곤체 M 2.0</vt:lpstr>
      <vt:lpstr>Poppins SemiBold</vt:lpstr>
      <vt:lpstr>Poppins</vt:lpstr>
      <vt:lpstr>Wingdings</vt:lpstr>
      <vt:lpstr>Специальное оформление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DELIGHT</dc:creator>
  <cp:lastModifiedBy>예 진화</cp:lastModifiedBy>
  <cp:revision>869</cp:revision>
  <dcterms:created xsi:type="dcterms:W3CDTF">2016-05-17T07:43:39Z</dcterms:created>
  <dcterms:modified xsi:type="dcterms:W3CDTF">2020-04-26T03:35:46Z</dcterms:modified>
</cp:coreProperties>
</file>